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36"/>
  </p:notesMasterIdLst>
  <p:handoutMasterIdLst>
    <p:handoutMasterId r:id="rId137"/>
  </p:handoutMasterIdLst>
  <p:sldIdLst>
    <p:sldId id="570" r:id="rId2"/>
    <p:sldId id="316" r:id="rId3"/>
    <p:sldId id="317" r:id="rId4"/>
    <p:sldId id="318" r:id="rId5"/>
    <p:sldId id="545" r:id="rId6"/>
    <p:sldId id="546" r:id="rId7"/>
    <p:sldId id="547" r:id="rId8"/>
    <p:sldId id="550" r:id="rId9"/>
    <p:sldId id="548" r:id="rId10"/>
    <p:sldId id="549" r:id="rId11"/>
    <p:sldId id="537" r:id="rId12"/>
    <p:sldId id="551" r:id="rId13"/>
    <p:sldId id="553" r:id="rId14"/>
    <p:sldId id="554" r:id="rId15"/>
    <p:sldId id="555" r:id="rId16"/>
    <p:sldId id="556" r:id="rId17"/>
    <p:sldId id="557" r:id="rId18"/>
    <p:sldId id="558" r:id="rId19"/>
    <p:sldId id="335" r:id="rId20"/>
    <p:sldId id="336" r:id="rId21"/>
    <p:sldId id="559" r:id="rId22"/>
    <p:sldId id="560" r:id="rId23"/>
    <p:sldId id="350" r:id="rId24"/>
    <p:sldId id="351" r:id="rId25"/>
    <p:sldId id="527" r:id="rId26"/>
    <p:sldId id="561" r:id="rId27"/>
    <p:sldId id="353" r:id="rId28"/>
    <p:sldId id="523" r:id="rId29"/>
    <p:sldId id="355" r:id="rId30"/>
    <p:sldId id="525" r:id="rId31"/>
    <p:sldId id="524" r:id="rId32"/>
    <p:sldId id="356" r:id="rId33"/>
    <p:sldId id="357" r:id="rId34"/>
    <p:sldId id="359" r:id="rId35"/>
    <p:sldId id="443" r:id="rId36"/>
    <p:sldId id="521" r:id="rId37"/>
    <p:sldId id="439" r:id="rId38"/>
    <p:sldId id="505" r:id="rId39"/>
    <p:sldId id="441" r:id="rId40"/>
    <p:sldId id="493" r:id="rId41"/>
    <p:sldId id="504" r:id="rId42"/>
    <p:sldId id="503" r:id="rId43"/>
    <p:sldId id="361" r:id="rId44"/>
    <p:sldId id="372" r:id="rId45"/>
    <p:sldId id="373" r:id="rId46"/>
    <p:sldId id="362" r:id="rId47"/>
    <p:sldId id="365" r:id="rId48"/>
    <p:sldId id="374" r:id="rId49"/>
    <p:sldId id="375" r:id="rId50"/>
    <p:sldId id="376" r:id="rId51"/>
    <p:sldId id="379" r:id="rId52"/>
    <p:sldId id="380" r:id="rId53"/>
    <p:sldId id="381" r:id="rId54"/>
    <p:sldId id="522" r:id="rId55"/>
    <p:sldId id="340" r:id="rId56"/>
    <p:sldId id="366" r:id="rId57"/>
    <p:sldId id="341" r:id="rId58"/>
    <p:sldId id="562" r:id="rId59"/>
    <p:sldId id="342" r:id="rId60"/>
    <p:sldId id="343" r:id="rId61"/>
    <p:sldId id="367" r:id="rId62"/>
    <p:sldId id="344" r:id="rId63"/>
    <p:sldId id="475" r:id="rId64"/>
    <p:sldId id="345" r:id="rId65"/>
    <p:sldId id="346" r:id="rId66"/>
    <p:sldId id="474" r:id="rId67"/>
    <p:sldId id="387" r:id="rId68"/>
    <p:sldId id="563" r:id="rId69"/>
    <p:sldId id="564" r:id="rId70"/>
    <p:sldId id="565" r:id="rId71"/>
    <p:sldId id="480" r:id="rId72"/>
    <p:sldId id="566" r:id="rId73"/>
    <p:sldId id="567" r:id="rId74"/>
    <p:sldId id="481" r:id="rId75"/>
    <p:sldId id="484" r:id="rId76"/>
    <p:sldId id="389" r:id="rId77"/>
    <p:sldId id="526" r:id="rId78"/>
    <p:sldId id="568" r:id="rId79"/>
    <p:sldId id="469" r:id="rId80"/>
    <p:sldId id="483" r:id="rId81"/>
    <p:sldId id="391" r:id="rId82"/>
    <p:sldId id="392" r:id="rId83"/>
    <p:sldId id="393" r:id="rId84"/>
    <p:sldId id="492" r:id="rId85"/>
    <p:sldId id="485" r:id="rId86"/>
    <p:sldId id="394" r:id="rId87"/>
    <p:sldId id="529" r:id="rId88"/>
    <p:sldId id="540" r:id="rId89"/>
    <p:sldId id="457" r:id="rId90"/>
    <p:sldId id="458" r:id="rId91"/>
    <p:sldId id="461" r:id="rId92"/>
    <p:sldId id="462" r:id="rId93"/>
    <p:sldId id="514" r:id="rId94"/>
    <p:sldId id="459" r:id="rId95"/>
    <p:sldId id="490" r:id="rId96"/>
    <p:sldId id="460" r:id="rId97"/>
    <p:sldId id="515" r:id="rId98"/>
    <p:sldId id="516" r:id="rId99"/>
    <p:sldId id="569" r:id="rId100"/>
    <p:sldId id="517" r:id="rId101"/>
    <p:sldId id="519" r:id="rId102"/>
    <p:sldId id="508" r:id="rId103"/>
    <p:sldId id="395" r:id="rId104"/>
    <p:sldId id="448" r:id="rId105"/>
    <p:sldId id="396" r:id="rId106"/>
    <p:sldId id="397" r:id="rId107"/>
    <p:sldId id="398" r:id="rId108"/>
    <p:sldId id="399" r:id="rId109"/>
    <p:sldId id="400" r:id="rId110"/>
    <p:sldId id="401" r:id="rId111"/>
    <p:sldId id="294" r:id="rId112"/>
    <p:sldId id="402" r:id="rId113"/>
    <p:sldId id="403" r:id="rId114"/>
    <p:sldId id="404" r:id="rId115"/>
    <p:sldId id="405" r:id="rId116"/>
    <p:sldId id="406" r:id="rId117"/>
    <p:sldId id="407" r:id="rId118"/>
    <p:sldId id="421" r:id="rId119"/>
    <p:sldId id="408" r:id="rId120"/>
    <p:sldId id="445" r:id="rId121"/>
    <p:sldId id="409" r:id="rId122"/>
    <p:sldId id="410" r:id="rId123"/>
    <p:sldId id="411" r:id="rId124"/>
    <p:sldId id="412" r:id="rId125"/>
    <p:sldId id="449" r:id="rId126"/>
    <p:sldId id="455" r:id="rId127"/>
    <p:sldId id="456" r:id="rId128"/>
    <p:sldId id="422" r:id="rId129"/>
    <p:sldId id="415" r:id="rId130"/>
    <p:sldId id="416" r:id="rId131"/>
    <p:sldId id="417" r:id="rId132"/>
    <p:sldId id="425" r:id="rId133"/>
    <p:sldId id="418" r:id="rId134"/>
    <p:sldId id="509" r:id="rId135"/>
  </p:sldIdLst>
  <p:sldSz cx="9144000" cy="6858000" type="screen4x3"/>
  <p:notesSz cx="6858000" cy="9144000"/>
  <p:defaultTextStyle>
    <a:defPPr>
      <a:defRPr lang="en"/>
    </a:defPPr>
    <a:lvl1pPr algn="l" rtl="0" fontAlgn="base">
      <a:spcBef>
        <a:spcPct val="0"/>
      </a:spcBef>
      <a:spcAft>
        <a:spcPct val="0"/>
      </a:spcAft>
      <a:defRPr sz="2400" b="1" kern="1200">
        <a:solidFill>
          <a:schemeClr val="tx1"/>
        </a:solidFill>
        <a:latin typeface="Arial" pitchFamily="34" charset="0"/>
        <a:ea typeface="+mn-ea"/>
        <a:cs typeface="+mn-cs"/>
      </a:defRPr>
    </a:lvl1pPr>
    <a:lvl2pPr marL="457200" algn="l" rtl="0" fontAlgn="base">
      <a:spcBef>
        <a:spcPct val="0"/>
      </a:spcBef>
      <a:spcAft>
        <a:spcPct val="0"/>
      </a:spcAft>
      <a:defRPr sz="2400" b="1" kern="1200">
        <a:solidFill>
          <a:schemeClr val="tx1"/>
        </a:solidFill>
        <a:latin typeface="Arial" pitchFamily="34" charset="0"/>
        <a:ea typeface="+mn-ea"/>
        <a:cs typeface="+mn-cs"/>
      </a:defRPr>
    </a:lvl2pPr>
    <a:lvl3pPr marL="914400" algn="l" rtl="0" fontAlgn="base">
      <a:spcBef>
        <a:spcPct val="0"/>
      </a:spcBef>
      <a:spcAft>
        <a:spcPct val="0"/>
      </a:spcAft>
      <a:defRPr sz="2400" b="1" kern="1200">
        <a:solidFill>
          <a:schemeClr val="tx1"/>
        </a:solidFill>
        <a:latin typeface="Arial" pitchFamily="34" charset="0"/>
        <a:ea typeface="+mn-ea"/>
        <a:cs typeface="+mn-cs"/>
      </a:defRPr>
    </a:lvl3pPr>
    <a:lvl4pPr marL="1371600" algn="l" rtl="0" fontAlgn="base">
      <a:spcBef>
        <a:spcPct val="0"/>
      </a:spcBef>
      <a:spcAft>
        <a:spcPct val="0"/>
      </a:spcAft>
      <a:defRPr sz="2400" b="1" kern="1200">
        <a:solidFill>
          <a:schemeClr val="tx1"/>
        </a:solidFill>
        <a:latin typeface="Arial" pitchFamily="34" charset="0"/>
        <a:ea typeface="+mn-ea"/>
        <a:cs typeface="+mn-cs"/>
      </a:defRPr>
    </a:lvl4pPr>
    <a:lvl5pPr marL="1828800" algn="l" rtl="0" fontAlgn="base">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52"/>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98276" autoAdjust="0"/>
  </p:normalViewPr>
  <p:slideViewPr>
    <p:cSldViewPr>
      <p:cViewPr varScale="1">
        <p:scale>
          <a:sx n="85" d="100"/>
          <a:sy n="85" d="100"/>
        </p:scale>
        <p:origin x="1526"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defRPr sz="1200" b="0">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a:defRPr sz="1200" b="0">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defRPr sz="1200" b="0">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r">
              <a:defRPr sz="1200" b="0">
                <a:latin typeface="Times New Roman" pitchFamily="18" charset="0"/>
              </a:defRPr>
            </a:lvl1pPr>
          </a:lstStyle>
          <a:p>
            <a:pPr>
              <a:defRPr/>
            </a:pPr>
            <a:fld id="{DC3EEE6C-EAEA-4F8A-91A7-36D47B43F2F8}" type="slidenum">
              <a:rPr lang="en-US"/>
              <a:pPr>
                <a:defRPr/>
              </a:pPr>
              <a:t>‹#›</a:t>
            </a:fld>
            <a:endParaRPr lang="en-US"/>
          </a:p>
        </p:txBody>
      </p:sp>
    </p:spTree>
    <p:extLst>
      <p:ext uri="{BB962C8B-B14F-4D97-AF65-F5344CB8AC3E}">
        <p14:creationId xmlns:p14="http://schemas.microsoft.com/office/powerpoint/2010/main" val="3691116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defRPr sz="1200" b="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r">
              <a:defRPr sz="1200" b="0">
                <a:latin typeface="Times New Roman" pitchFamily="18" charset="0"/>
              </a:defRPr>
            </a:lvl1pPr>
          </a:lstStyle>
          <a:p>
            <a:pPr>
              <a:defRPr/>
            </a:pPr>
            <a:endParaRPr lang="en-US"/>
          </a:p>
        </p:txBody>
      </p:sp>
      <p:sp>
        <p:nvSpPr>
          <p:cNvPr id="144388" name="Rectangle 4"/>
          <p:cNvSpPr>
            <a:spLocks noGrp="1" noRot="1" noChangeAspect="1" noChangeArrowheads="1" noTextEdit="1"/>
          </p:cNvSpPr>
          <p:nvPr>
            <p:ph type="sldImg" idx="2"/>
          </p:nvPr>
        </p:nvSpPr>
        <p:spPr bwMode="auto">
          <a:xfrm>
            <a:off x="1144588" y="687388"/>
            <a:ext cx="4568825" cy="3425825"/>
          </a:xfrm>
          <a:prstGeom prst="rect">
            <a:avLst/>
          </a:prstGeom>
          <a:noFill/>
          <a:ln w="12700">
            <a:solidFill>
              <a:srgbClr val="000000"/>
            </a:solidFill>
            <a:miter lim="800000"/>
            <a:headEnd/>
            <a:tailEnd/>
          </a:ln>
        </p:spPr>
      </p:sp>
      <p:sp>
        <p:nvSpPr>
          <p:cNvPr id="20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defRPr sz="1200" b="0">
                <a:latin typeface="Times New Roman" pitchFamily="18" charset="0"/>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bodyPr>
          <a:lstStyle>
            <a:lvl1pPr algn="r">
              <a:defRPr sz="1200" b="0">
                <a:latin typeface="Times New Roman" pitchFamily="18" charset="0"/>
              </a:defRPr>
            </a:lvl1pPr>
          </a:lstStyle>
          <a:p>
            <a:pPr>
              <a:defRPr/>
            </a:pPr>
            <a:fld id="{280BE528-D160-4B29-A428-1ACAB2B77201}" type="slidenum">
              <a:rPr lang="en-US"/>
              <a:pPr>
                <a:defRPr/>
              </a:pPr>
              <a:t>‹#›</a:t>
            </a:fld>
            <a:endParaRPr lang="en-US"/>
          </a:p>
        </p:txBody>
      </p:sp>
    </p:spTree>
    <p:extLst>
      <p:ext uri="{BB962C8B-B14F-4D97-AF65-F5344CB8AC3E}">
        <p14:creationId xmlns:p14="http://schemas.microsoft.com/office/powerpoint/2010/main" val="6272600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DDC26507-4173-4EE5-8D95-06E6F3A6E068}" type="slidenum">
              <a:rPr lang="en-US" smtClean="0"/>
              <a:pPr/>
              <a:t>2</a:t>
            </a:fld>
            <a:endParaRPr lang="en-US" smtClean="0"/>
          </a:p>
        </p:txBody>
      </p:sp>
      <p:sp>
        <p:nvSpPr>
          <p:cNvPr id="145411" name="Rectangle 2"/>
          <p:cNvSpPr>
            <a:spLocks noGrp="1" noRot="1" noChangeAspect="1" noChangeArrowheads="1" noTextEdit="1"/>
          </p:cNvSpPr>
          <p:nvPr>
            <p:ph type="sldImg"/>
          </p:nvPr>
        </p:nvSpPr>
        <p:spPr>
          <a:ln cap="flat"/>
        </p:spPr>
      </p:sp>
      <p:sp>
        <p:nvSpPr>
          <p:cNvPr id="14541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787316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F1943E2-388E-4D1E-9C5A-AA47294CDE1C}" type="slidenum">
              <a:rPr lang="en-US" smtClean="0"/>
              <a:pPr/>
              <a:t>27</a:t>
            </a:fld>
            <a:endParaRPr lang="en-US" smtClean="0"/>
          </a:p>
        </p:txBody>
      </p:sp>
      <p:sp>
        <p:nvSpPr>
          <p:cNvPr id="154627" name="Rectangle 2"/>
          <p:cNvSpPr>
            <a:spLocks noGrp="1" noRot="1" noChangeAspect="1" noChangeArrowheads="1" noTextEdit="1"/>
          </p:cNvSpPr>
          <p:nvPr>
            <p:ph type="sldImg"/>
          </p:nvPr>
        </p:nvSpPr>
        <p:spPr>
          <a:ln cap="flat"/>
        </p:spPr>
      </p:sp>
      <p:sp>
        <p:nvSpPr>
          <p:cNvPr id="15462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067919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DFF335-3467-4B66-9EA1-1677C4B9FC9E}" type="slidenum">
              <a:rPr lang="en-US" smtClean="0"/>
              <a:pPr/>
              <a:t>29</a:t>
            </a:fld>
            <a:endParaRPr lang="en-US" smtClean="0"/>
          </a:p>
        </p:txBody>
      </p:sp>
      <p:sp>
        <p:nvSpPr>
          <p:cNvPr id="155651" name="Rectangle 2"/>
          <p:cNvSpPr>
            <a:spLocks noGrp="1" noRot="1" noChangeAspect="1" noChangeArrowheads="1" noTextEdit="1"/>
          </p:cNvSpPr>
          <p:nvPr>
            <p:ph type="sldImg"/>
          </p:nvPr>
        </p:nvSpPr>
        <p:spPr>
          <a:ln cap="flat"/>
        </p:spPr>
      </p:sp>
      <p:sp>
        <p:nvSpPr>
          <p:cNvPr id="15565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541563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D4D6BADE-FF5C-4206-9729-ADAB3C827E5C}" type="slidenum">
              <a:rPr lang="en-US" smtClean="0"/>
              <a:pPr/>
              <a:t>32</a:t>
            </a:fld>
            <a:endParaRPr lang="en-US" smtClean="0"/>
          </a:p>
        </p:txBody>
      </p:sp>
      <p:sp>
        <p:nvSpPr>
          <p:cNvPr id="156675" name="Rectangle 2"/>
          <p:cNvSpPr>
            <a:spLocks noGrp="1" noRot="1" noChangeAspect="1" noChangeArrowheads="1" noTextEdit="1"/>
          </p:cNvSpPr>
          <p:nvPr>
            <p:ph type="sldImg"/>
          </p:nvPr>
        </p:nvSpPr>
        <p:spPr>
          <a:ln cap="flat"/>
        </p:spPr>
      </p:sp>
      <p:sp>
        <p:nvSpPr>
          <p:cNvPr id="15667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91403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85825802-5ED9-4508-B49A-FEDD5B068497}" type="slidenum">
              <a:rPr lang="en-US" smtClean="0"/>
              <a:pPr/>
              <a:t>33</a:t>
            </a:fld>
            <a:endParaRPr lang="en-US" smtClean="0"/>
          </a:p>
        </p:txBody>
      </p:sp>
      <p:sp>
        <p:nvSpPr>
          <p:cNvPr id="157699" name="Rectangle 2"/>
          <p:cNvSpPr>
            <a:spLocks noGrp="1" noRot="1" noChangeAspect="1" noChangeArrowheads="1" noTextEdit="1"/>
          </p:cNvSpPr>
          <p:nvPr>
            <p:ph type="sldImg"/>
          </p:nvPr>
        </p:nvSpPr>
        <p:spPr>
          <a:ln cap="flat"/>
        </p:spPr>
      </p:sp>
      <p:sp>
        <p:nvSpPr>
          <p:cNvPr id="15770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306310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248BBEB8-6EBB-4689-AE7C-31EBAD976DBF}" type="slidenum">
              <a:rPr lang="en-US" smtClean="0"/>
              <a:pPr/>
              <a:t>35</a:t>
            </a:fld>
            <a:endParaRPr lang="en-US" smtClean="0"/>
          </a:p>
        </p:txBody>
      </p:sp>
      <p:sp>
        <p:nvSpPr>
          <p:cNvPr id="158723" name="Rectangle 2"/>
          <p:cNvSpPr>
            <a:spLocks noGrp="1" noRot="1" noChangeAspect="1" noChangeArrowheads="1" noTextEdit="1"/>
          </p:cNvSpPr>
          <p:nvPr>
            <p:ph type="sldImg"/>
          </p:nvPr>
        </p:nvSpPr>
        <p:spPr>
          <a:ln cap="flat"/>
        </p:spPr>
      </p:sp>
      <p:sp>
        <p:nvSpPr>
          <p:cNvPr id="15872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129160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E67B08D-EC27-4A9B-85A1-3EB79D124262}" type="slidenum">
              <a:rPr lang="en-US" smtClean="0"/>
              <a:pPr/>
              <a:t>37</a:t>
            </a:fld>
            <a:endParaRPr lang="en-US" smtClean="0"/>
          </a:p>
        </p:txBody>
      </p:sp>
      <p:sp>
        <p:nvSpPr>
          <p:cNvPr id="159747" name="Rectangle 2"/>
          <p:cNvSpPr>
            <a:spLocks noGrp="1" noRot="1" noChangeAspect="1" noChangeArrowheads="1" noTextEdit="1"/>
          </p:cNvSpPr>
          <p:nvPr>
            <p:ph type="sldImg"/>
          </p:nvPr>
        </p:nvSpPr>
        <p:spPr>
          <a:xfrm>
            <a:off x="1152525" y="692150"/>
            <a:ext cx="4556125" cy="3416300"/>
          </a:xfrm>
          <a:ln/>
        </p:spPr>
      </p:sp>
      <p:sp>
        <p:nvSpPr>
          <p:cNvPr id="159748" name="Rectangle 3"/>
          <p:cNvSpPr>
            <a:spLocks noGrp="1" noChangeArrowheads="1"/>
          </p:cNvSpPr>
          <p:nvPr>
            <p:ph type="body" idx="1"/>
          </p:nvPr>
        </p:nvSpPr>
        <p:spPr>
          <a:xfrm>
            <a:off x="912813" y="4344988"/>
            <a:ext cx="5032375" cy="4113212"/>
          </a:xfrm>
          <a:noFill/>
          <a:ln/>
        </p:spPr>
        <p:txBody>
          <a:bodyPr lIns="89950" tIns="44975" rIns="89950" bIns="44975"/>
          <a:lstStyle/>
          <a:p>
            <a:pPr eaLnBrk="1" hangingPunct="1"/>
            <a:r>
              <a:rPr lang="en" b="1" smtClean="0"/>
              <a:t>17. Breast cancer</a:t>
            </a:r>
          </a:p>
          <a:p>
            <a:pPr eaLnBrk="1" hangingPunct="1"/>
            <a:r>
              <a:rPr lang="en" smtClean="0"/>
              <a:t>This patient has breast cancer. The "peau d'orange" or dimpling effect of the skin is apparent.</a:t>
            </a:r>
          </a:p>
          <a:p>
            <a:pPr eaLnBrk="1" hangingPunct="1"/>
            <a:endParaRPr lang="en-US" smtClean="0"/>
          </a:p>
          <a:p>
            <a:pPr eaLnBrk="1" hangingPunct="1"/>
            <a:endParaRPr lang="en-US" b="1" smtClean="0"/>
          </a:p>
          <a:p>
            <a:pPr eaLnBrk="1" hangingPunct="1"/>
            <a:endParaRPr lang="en-US" b="1" smtClean="0"/>
          </a:p>
        </p:txBody>
      </p:sp>
    </p:spTree>
    <p:extLst>
      <p:ext uri="{BB962C8B-B14F-4D97-AF65-F5344CB8AC3E}">
        <p14:creationId xmlns:p14="http://schemas.microsoft.com/office/powerpoint/2010/main" val="1026894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E8279D2B-2D10-402E-A2CF-46BB239781AA}" type="slidenum">
              <a:rPr lang="en-US" smtClean="0"/>
              <a:pPr/>
              <a:t>38</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endParaRPr lang="sr-Latn-CS" smtClean="0"/>
          </a:p>
        </p:txBody>
      </p:sp>
    </p:spTree>
    <p:extLst>
      <p:ext uri="{BB962C8B-B14F-4D97-AF65-F5344CB8AC3E}">
        <p14:creationId xmlns:p14="http://schemas.microsoft.com/office/powerpoint/2010/main" val="3106037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09C5D04-C7D5-438A-9AF0-AB7A1F277E1D}" type="slidenum">
              <a:rPr lang="en-US" smtClean="0"/>
              <a:pPr/>
              <a:t>39</a:t>
            </a:fld>
            <a:endParaRPr lang="en-US" smtClean="0"/>
          </a:p>
        </p:txBody>
      </p:sp>
      <p:sp>
        <p:nvSpPr>
          <p:cNvPr id="161795" name="Rectangle 2"/>
          <p:cNvSpPr>
            <a:spLocks noGrp="1" noRot="1" noChangeAspect="1" noChangeArrowheads="1" noTextEdit="1"/>
          </p:cNvSpPr>
          <p:nvPr>
            <p:ph type="sldImg"/>
          </p:nvPr>
        </p:nvSpPr>
        <p:spPr>
          <a:xfrm>
            <a:off x="1152525" y="692150"/>
            <a:ext cx="4556125" cy="3416300"/>
          </a:xfrm>
          <a:ln/>
        </p:spPr>
      </p:sp>
      <p:sp>
        <p:nvSpPr>
          <p:cNvPr id="161796" name="Rectangle 3"/>
          <p:cNvSpPr>
            <a:spLocks noGrp="1" noChangeArrowheads="1"/>
          </p:cNvSpPr>
          <p:nvPr>
            <p:ph type="body" idx="1"/>
          </p:nvPr>
        </p:nvSpPr>
        <p:spPr>
          <a:xfrm>
            <a:off x="912813" y="4344988"/>
            <a:ext cx="5032375" cy="4113212"/>
          </a:xfrm>
          <a:noFill/>
          <a:ln/>
        </p:spPr>
        <p:txBody>
          <a:bodyPr lIns="89950" tIns="44975" rIns="0" bIns="44975"/>
          <a:lstStyle/>
          <a:p>
            <a:pPr eaLnBrk="1" hangingPunct="1">
              <a:tabLst>
                <a:tab pos="457200" algn="l"/>
              </a:tabLst>
            </a:pPr>
            <a:r>
              <a:rPr lang="en" b="1" smtClean="0"/>
              <a:t>11. Breast Cancer: Breast Palpation</a:t>
            </a:r>
          </a:p>
          <a:p>
            <a:pPr eaLnBrk="1" hangingPunct="1">
              <a:tabLst>
                <a:tab pos="457200" algn="l"/>
              </a:tabLst>
            </a:pPr>
            <a:r>
              <a:rPr lang="en" smtClean="0"/>
              <a:t>Breast tissue should be examined with the hand held flat while the patient is lying flat with arms above her head. The breast should be systematically evaluated using the palmar surfaces of the second, third, and fourth fingers, rather than the fingertips. Evaluation of the tail of the breast, which extends high in the axilla, is especially important.</a:t>
            </a:r>
          </a:p>
          <a:p>
            <a:pPr eaLnBrk="1" hangingPunct="1">
              <a:tabLst>
                <a:tab pos="457200" algn="l"/>
              </a:tabLst>
            </a:pPr>
            <a:endParaRPr lang="en-US" b="1" smtClean="0"/>
          </a:p>
          <a:p>
            <a:pPr eaLnBrk="1" hangingPunct="1">
              <a:tabLst>
                <a:tab pos="457200" algn="l"/>
              </a:tabLst>
            </a:pPr>
            <a:endParaRPr lang="en-US" smtClean="0"/>
          </a:p>
        </p:txBody>
      </p:sp>
    </p:spTree>
    <p:extLst>
      <p:ext uri="{BB962C8B-B14F-4D97-AF65-F5344CB8AC3E}">
        <p14:creationId xmlns:p14="http://schemas.microsoft.com/office/powerpoint/2010/main" val="982295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98B48B2-A32D-4446-BE3A-7C154B0F970D}" type="slidenum">
              <a:rPr lang="en-US" smtClean="0"/>
              <a:pPr/>
              <a:t>41</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endParaRPr lang="sr-Latn-CS" smtClean="0"/>
          </a:p>
        </p:txBody>
      </p:sp>
    </p:spTree>
    <p:extLst>
      <p:ext uri="{BB962C8B-B14F-4D97-AF65-F5344CB8AC3E}">
        <p14:creationId xmlns:p14="http://schemas.microsoft.com/office/powerpoint/2010/main" val="2326233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67EBFC17-66D0-406D-B190-9AEEC05446C5}" type="slidenum">
              <a:rPr lang="en-US" smtClean="0"/>
              <a:pPr/>
              <a:t>42</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endParaRPr lang="sr-Latn-CS" smtClean="0"/>
          </a:p>
        </p:txBody>
      </p:sp>
    </p:spTree>
    <p:extLst>
      <p:ext uri="{BB962C8B-B14F-4D97-AF65-F5344CB8AC3E}">
        <p14:creationId xmlns:p14="http://schemas.microsoft.com/office/powerpoint/2010/main" val="2057400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7822A927-BDBA-4836-85FD-EA6CFA01D339}" type="slidenum">
              <a:rPr lang="en-US" smtClean="0"/>
              <a:pPr/>
              <a:t>3</a:t>
            </a:fld>
            <a:endParaRPr lang="en-US" smtClean="0"/>
          </a:p>
        </p:txBody>
      </p:sp>
      <p:sp>
        <p:nvSpPr>
          <p:cNvPr id="146435" name="Rectangle 2"/>
          <p:cNvSpPr>
            <a:spLocks noGrp="1" noRot="1" noChangeAspect="1" noChangeArrowheads="1" noTextEdit="1"/>
          </p:cNvSpPr>
          <p:nvPr>
            <p:ph type="sldImg"/>
          </p:nvPr>
        </p:nvSpPr>
        <p:spPr>
          <a:ln cap="flat"/>
        </p:spPr>
      </p:sp>
      <p:sp>
        <p:nvSpPr>
          <p:cNvPr id="14643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8935045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7657C2D7-D41E-4B41-B1E5-168F55A6F8EC}" type="slidenum">
              <a:rPr lang="en-US" smtClean="0"/>
              <a:pPr/>
              <a:t>44</a:t>
            </a:fld>
            <a:endParaRPr lang="en-US" smtClean="0"/>
          </a:p>
        </p:txBody>
      </p:sp>
      <p:sp>
        <p:nvSpPr>
          <p:cNvPr id="164867" name="Rectangle 2"/>
          <p:cNvSpPr>
            <a:spLocks noGrp="1" noRot="1" noChangeAspect="1" noChangeArrowheads="1" noTextEdit="1"/>
          </p:cNvSpPr>
          <p:nvPr>
            <p:ph type="sldImg"/>
          </p:nvPr>
        </p:nvSpPr>
        <p:spPr>
          <a:ln cap="flat"/>
        </p:spPr>
      </p:sp>
      <p:sp>
        <p:nvSpPr>
          <p:cNvPr id="16486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5633119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0909FB00-8AAA-4358-9439-73C6664B02E4}" type="slidenum">
              <a:rPr lang="en-US" smtClean="0"/>
              <a:pPr/>
              <a:t>45</a:t>
            </a:fld>
            <a:endParaRPr lang="en-US" smtClean="0"/>
          </a:p>
        </p:txBody>
      </p:sp>
      <p:sp>
        <p:nvSpPr>
          <p:cNvPr id="165891" name="Rectangle 2"/>
          <p:cNvSpPr>
            <a:spLocks noGrp="1" noRot="1" noChangeAspect="1" noChangeArrowheads="1" noTextEdit="1"/>
          </p:cNvSpPr>
          <p:nvPr>
            <p:ph type="sldImg"/>
          </p:nvPr>
        </p:nvSpPr>
        <p:spPr>
          <a:ln cap="flat"/>
        </p:spPr>
      </p:sp>
      <p:sp>
        <p:nvSpPr>
          <p:cNvPr id="16589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570926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4F8D59B0-FBBE-43B6-9569-88119D8CD6DA}" type="slidenum">
              <a:rPr lang="en-US" smtClean="0"/>
              <a:pPr/>
              <a:t>47</a:t>
            </a:fld>
            <a:endParaRPr lang="en-US" smtClean="0"/>
          </a:p>
        </p:txBody>
      </p:sp>
      <p:sp>
        <p:nvSpPr>
          <p:cNvPr id="166915" name="Rectangle 2"/>
          <p:cNvSpPr>
            <a:spLocks noGrp="1" noRot="1" noChangeAspect="1" noChangeArrowheads="1" noTextEdit="1"/>
          </p:cNvSpPr>
          <p:nvPr>
            <p:ph type="sldImg"/>
          </p:nvPr>
        </p:nvSpPr>
        <p:spPr>
          <a:ln cap="flat"/>
        </p:spPr>
      </p:sp>
      <p:sp>
        <p:nvSpPr>
          <p:cNvPr id="16691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836342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36DF8CCA-EBCD-4CD6-8196-084E75EB768C}" type="slidenum">
              <a:rPr lang="en-US" smtClean="0"/>
              <a:pPr/>
              <a:t>49</a:t>
            </a:fld>
            <a:endParaRPr lang="en-US" smtClean="0"/>
          </a:p>
        </p:txBody>
      </p:sp>
      <p:sp>
        <p:nvSpPr>
          <p:cNvPr id="167939" name="Rectangle 2"/>
          <p:cNvSpPr>
            <a:spLocks noGrp="1" noRot="1" noChangeAspect="1" noChangeArrowheads="1" noTextEdit="1"/>
          </p:cNvSpPr>
          <p:nvPr>
            <p:ph type="sldImg"/>
          </p:nvPr>
        </p:nvSpPr>
        <p:spPr>
          <a:ln cap="flat"/>
        </p:spPr>
      </p:sp>
      <p:sp>
        <p:nvSpPr>
          <p:cNvPr id="16794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25681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222DA1D1-A98C-4AA6-88BF-B24D6D3CEF5C}" type="slidenum">
              <a:rPr lang="en-US" smtClean="0"/>
              <a:pPr/>
              <a:t>50</a:t>
            </a:fld>
            <a:endParaRPr lang="en-US" smtClean="0"/>
          </a:p>
        </p:txBody>
      </p:sp>
      <p:sp>
        <p:nvSpPr>
          <p:cNvPr id="168963" name="Rectangle 2"/>
          <p:cNvSpPr>
            <a:spLocks noGrp="1" noRot="1" noChangeAspect="1" noChangeArrowheads="1" noTextEdit="1"/>
          </p:cNvSpPr>
          <p:nvPr>
            <p:ph type="sldImg"/>
          </p:nvPr>
        </p:nvSpPr>
        <p:spPr>
          <a:ln cap="flat"/>
        </p:spPr>
      </p:sp>
      <p:sp>
        <p:nvSpPr>
          <p:cNvPr id="16896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633872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78ABB5D1-F3ED-4541-8D64-5ECD45285F07}" type="slidenum">
              <a:rPr lang="en-US" smtClean="0"/>
              <a:pPr/>
              <a:t>52</a:t>
            </a:fld>
            <a:endParaRPr lang="en-US" smtClean="0"/>
          </a:p>
        </p:txBody>
      </p:sp>
      <p:sp>
        <p:nvSpPr>
          <p:cNvPr id="169987" name="Rectangle 2"/>
          <p:cNvSpPr>
            <a:spLocks noGrp="1" noRot="1" noChangeAspect="1" noChangeArrowheads="1" noTextEdit="1"/>
          </p:cNvSpPr>
          <p:nvPr>
            <p:ph type="sldImg"/>
          </p:nvPr>
        </p:nvSpPr>
        <p:spPr>
          <a:ln cap="flat"/>
        </p:spPr>
      </p:sp>
      <p:sp>
        <p:nvSpPr>
          <p:cNvPr id="16998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01596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17EA98E2-4F37-4936-9510-73A74BA42A5C}" type="slidenum">
              <a:rPr lang="en-US" smtClean="0"/>
              <a:pPr/>
              <a:t>53</a:t>
            </a:fld>
            <a:endParaRPr lang="en-US" smtClean="0"/>
          </a:p>
        </p:txBody>
      </p:sp>
      <p:sp>
        <p:nvSpPr>
          <p:cNvPr id="171011" name="Rectangle 2"/>
          <p:cNvSpPr>
            <a:spLocks noGrp="1" noRot="1" noChangeAspect="1" noChangeArrowheads="1" noTextEdit="1"/>
          </p:cNvSpPr>
          <p:nvPr>
            <p:ph type="sldImg"/>
          </p:nvPr>
        </p:nvSpPr>
        <p:spPr>
          <a:ln cap="flat"/>
        </p:spPr>
      </p:sp>
      <p:sp>
        <p:nvSpPr>
          <p:cNvPr id="17101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918811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DB14CC59-B5CC-40E9-B74F-D3B43AC01694}" type="slidenum">
              <a:rPr lang="en-US" smtClean="0"/>
              <a:pPr/>
              <a:t>54</a:t>
            </a:fld>
            <a:endParaRPr lang="en-US" smtClean="0"/>
          </a:p>
        </p:txBody>
      </p:sp>
      <p:sp>
        <p:nvSpPr>
          <p:cNvPr id="172035" name="Rectangle 2"/>
          <p:cNvSpPr>
            <a:spLocks noGrp="1" noRot="1" noChangeAspect="1" noChangeArrowheads="1" noTextEdit="1"/>
          </p:cNvSpPr>
          <p:nvPr>
            <p:ph type="sldImg"/>
          </p:nvPr>
        </p:nvSpPr>
        <p:spPr>
          <a:ln cap="flat"/>
        </p:spPr>
      </p:sp>
      <p:sp>
        <p:nvSpPr>
          <p:cNvPr id="17203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2984783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C8A037FA-C35C-41A5-84F3-083458F73086}" type="slidenum">
              <a:rPr lang="en-US" smtClean="0"/>
              <a:pPr/>
              <a:t>55</a:t>
            </a:fld>
            <a:endParaRPr lang="en-US" smtClean="0"/>
          </a:p>
        </p:txBody>
      </p:sp>
      <p:sp>
        <p:nvSpPr>
          <p:cNvPr id="173059" name="Rectangle 2"/>
          <p:cNvSpPr>
            <a:spLocks noGrp="1" noRot="1" noChangeAspect="1" noChangeArrowheads="1" noTextEdit="1"/>
          </p:cNvSpPr>
          <p:nvPr>
            <p:ph type="sldImg"/>
          </p:nvPr>
        </p:nvSpPr>
        <p:spPr>
          <a:ln cap="flat"/>
        </p:spPr>
      </p:sp>
      <p:sp>
        <p:nvSpPr>
          <p:cNvPr id="17306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658222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8A58C7CF-F0B8-4C18-B446-3ED2F36E977B}" type="slidenum">
              <a:rPr lang="en-US" smtClean="0"/>
              <a:pPr/>
              <a:t>56</a:t>
            </a:fld>
            <a:endParaRPr lang="en-US" smtClean="0"/>
          </a:p>
        </p:txBody>
      </p:sp>
      <p:sp>
        <p:nvSpPr>
          <p:cNvPr id="174083" name="Rectangle 2"/>
          <p:cNvSpPr>
            <a:spLocks noGrp="1" noRot="1" noChangeAspect="1" noChangeArrowheads="1" noTextEdit="1"/>
          </p:cNvSpPr>
          <p:nvPr>
            <p:ph type="sldImg"/>
          </p:nvPr>
        </p:nvSpPr>
        <p:spPr>
          <a:ln cap="flat"/>
        </p:spPr>
      </p:sp>
      <p:sp>
        <p:nvSpPr>
          <p:cNvPr id="17408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874674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4EE842B0-9ED3-4D10-B58D-A5B1DE7E0FE1}" type="slidenum">
              <a:rPr lang="en-US" smtClean="0"/>
              <a:pPr/>
              <a:t>4</a:t>
            </a:fld>
            <a:endParaRPr lang="en-US" smtClean="0"/>
          </a:p>
        </p:txBody>
      </p:sp>
      <p:sp>
        <p:nvSpPr>
          <p:cNvPr id="147459" name="Rectangle 2"/>
          <p:cNvSpPr>
            <a:spLocks noGrp="1" noRot="1" noChangeAspect="1" noChangeArrowheads="1" noTextEdit="1"/>
          </p:cNvSpPr>
          <p:nvPr>
            <p:ph type="sldImg"/>
          </p:nvPr>
        </p:nvSpPr>
        <p:spPr>
          <a:ln cap="flat"/>
        </p:spPr>
      </p:sp>
      <p:sp>
        <p:nvSpPr>
          <p:cNvPr id="14746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326543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7DCC3520-C221-4561-A378-8A9492FAD3CA}" type="slidenum">
              <a:rPr lang="en-US" smtClean="0"/>
              <a:pPr/>
              <a:t>57</a:t>
            </a:fld>
            <a:endParaRPr lang="en-US" smtClean="0"/>
          </a:p>
        </p:txBody>
      </p:sp>
      <p:sp>
        <p:nvSpPr>
          <p:cNvPr id="175107" name="Rectangle 2"/>
          <p:cNvSpPr>
            <a:spLocks noGrp="1" noRot="1" noChangeAspect="1" noChangeArrowheads="1" noTextEdit="1"/>
          </p:cNvSpPr>
          <p:nvPr>
            <p:ph type="sldImg"/>
          </p:nvPr>
        </p:nvSpPr>
        <p:spPr>
          <a:ln cap="flat"/>
        </p:spPr>
      </p:sp>
      <p:sp>
        <p:nvSpPr>
          <p:cNvPr id="17510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4010592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39551532-4DDA-4A7D-8EA1-AC6A1CD21F20}" type="slidenum">
              <a:rPr lang="en-US" smtClean="0"/>
              <a:pPr/>
              <a:t>59</a:t>
            </a:fld>
            <a:endParaRPr lang="en-US" smtClean="0"/>
          </a:p>
        </p:txBody>
      </p:sp>
      <p:sp>
        <p:nvSpPr>
          <p:cNvPr id="176131" name="Rectangle 2"/>
          <p:cNvSpPr>
            <a:spLocks noGrp="1" noRot="1" noChangeAspect="1" noChangeArrowheads="1" noTextEdit="1"/>
          </p:cNvSpPr>
          <p:nvPr>
            <p:ph type="sldImg"/>
          </p:nvPr>
        </p:nvSpPr>
        <p:spPr>
          <a:ln cap="flat"/>
        </p:spPr>
      </p:sp>
      <p:sp>
        <p:nvSpPr>
          <p:cNvPr id="1761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331071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9E7D3F2-7CC3-4F41-B3D4-9D9F68E195F6}" type="slidenum">
              <a:rPr lang="en-US" smtClean="0"/>
              <a:pPr/>
              <a:t>60</a:t>
            </a:fld>
            <a:endParaRPr lang="en-US" smtClean="0"/>
          </a:p>
        </p:txBody>
      </p:sp>
      <p:sp>
        <p:nvSpPr>
          <p:cNvPr id="177155" name="Rectangle 2"/>
          <p:cNvSpPr>
            <a:spLocks noGrp="1" noRot="1" noChangeAspect="1" noChangeArrowheads="1" noTextEdit="1"/>
          </p:cNvSpPr>
          <p:nvPr>
            <p:ph type="sldImg"/>
          </p:nvPr>
        </p:nvSpPr>
        <p:spPr>
          <a:ln cap="flat"/>
        </p:spPr>
      </p:sp>
      <p:sp>
        <p:nvSpPr>
          <p:cNvPr id="17715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322822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84946488-3F85-4240-A1C2-C2099694A7E6}" type="slidenum">
              <a:rPr lang="en-US" smtClean="0"/>
              <a:pPr/>
              <a:t>62</a:t>
            </a:fld>
            <a:endParaRPr lang="en-US" smtClean="0"/>
          </a:p>
        </p:txBody>
      </p:sp>
      <p:sp>
        <p:nvSpPr>
          <p:cNvPr id="178179" name="Rectangle 2"/>
          <p:cNvSpPr>
            <a:spLocks noGrp="1" noRot="1" noChangeAspect="1" noChangeArrowheads="1" noTextEdit="1"/>
          </p:cNvSpPr>
          <p:nvPr>
            <p:ph type="sldImg"/>
          </p:nvPr>
        </p:nvSpPr>
        <p:spPr>
          <a:ln cap="flat"/>
        </p:spPr>
      </p:sp>
      <p:sp>
        <p:nvSpPr>
          <p:cNvPr id="17818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3170751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0D1CDB7E-79F6-47B5-815D-9E485CBA145E}" type="slidenum">
              <a:rPr lang="en-US" smtClean="0"/>
              <a:pPr/>
              <a:t>64</a:t>
            </a:fld>
            <a:endParaRPr lang="en-US" smtClean="0"/>
          </a:p>
        </p:txBody>
      </p:sp>
      <p:sp>
        <p:nvSpPr>
          <p:cNvPr id="179203" name="Rectangle 2"/>
          <p:cNvSpPr>
            <a:spLocks noGrp="1" noRot="1" noChangeAspect="1" noChangeArrowheads="1" noTextEdit="1"/>
          </p:cNvSpPr>
          <p:nvPr>
            <p:ph type="sldImg"/>
          </p:nvPr>
        </p:nvSpPr>
        <p:spPr>
          <a:ln cap="flat"/>
        </p:spPr>
      </p:sp>
      <p:sp>
        <p:nvSpPr>
          <p:cNvPr id="1792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9164423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4C6344D2-8E4A-4473-948F-7B118AB88E52}" type="slidenum">
              <a:rPr lang="en-US" smtClean="0"/>
              <a:pPr/>
              <a:t>65</a:t>
            </a:fld>
            <a:endParaRPr lang="en-US" smtClean="0"/>
          </a:p>
        </p:txBody>
      </p:sp>
      <p:sp>
        <p:nvSpPr>
          <p:cNvPr id="180227" name="Rectangle 2"/>
          <p:cNvSpPr>
            <a:spLocks noGrp="1" noRot="1" noChangeAspect="1" noChangeArrowheads="1" noTextEdit="1"/>
          </p:cNvSpPr>
          <p:nvPr>
            <p:ph type="sldImg"/>
          </p:nvPr>
        </p:nvSpPr>
        <p:spPr>
          <a:ln cap="flat"/>
        </p:spPr>
      </p:sp>
      <p:sp>
        <p:nvSpPr>
          <p:cNvPr id="18022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7421299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881DBA33-1428-49F4-8EC6-F6181086412C}" type="slidenum">
              <a:rPr lang="en-US" smtClean="0"/>
              <a:pPr/>
              <a:t>67</a:t>
            </a:fld>
            <a:endParaRPr lang="en-US" smtClean="0"/>
          </a:p>
        </p:txBody>
      </p:sp>
      <p:sp>
        <p:nvSpPr>
          <p:cNvPr id="181251" name="Rectangle 2"/>
          <p:cNvSpPr>
            <a:spLocks noGrp="1" noRot="1" noChangeAspect="1" noChangeArrowheads="1" noTextEdit="1"/>
          </p:cNvSpPr>
          <p:nvPr>
            <p:ph type="sldImg"/>
          </p:nvPr>
        </p:nvSpPr>
        <p:spPr>
          <a:ln cap="flat"/>
        </p:spPr>
      </p:sp>
      <p:sp>
        <p:nvSpPr>
          <p:cNvPr id="18125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736933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839A88F0-C4B8-4FC5-9C82-34B67BA3326C}" type="slidenum">
              <a:rPr lang="en-US" smtClean="0"/>
              <a:pPr/>
              <a:t>69</a:t>
            </a:fld>
            <a:endParaRPr lang="en-US" smtClean="0"/>
          </a:p>
        </p:txBody>
      </p:sp>
      <p:sp>
        <p:nvSpPr>
          <p:cNvPr id="182275" name="Rectangle 2"/>
          <p:cNvSpPr>
            <a:spLocks noGrp="1" noRot="1" noChangeAspect="1" noChangeArrowheads="1" noTextEdit="1"/>
          </p:cNvSpPr>
          <p:nvPr>
            <p:ph type="sldImg"/>
          </p:nvPr>
        </p:nvSpPr>
        <p:spPr>
          <a:ln cap="flat"/>
        </p:spPr>
      </p:sp>
      <p:sp>
        <p:nvSpPr>
          <p:cNvPr id="18227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9347398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5721986D-D1EA-4BF0-AECC-5E9D2C03A56C}" type="slidenum">
              <a:rPr lang="en-US" smtClean="0"/>
              <a:pPr/>
              <a:t>70</a:t>
            </a:fld>
            <a:endParaRPr lang="en-US" smtClean="0"/>
          </a:p>
        </p:txBody>
      </p:sp>
      <p:sp>
        <p:nvSpPr>
          <p:cNvPr id="183299" name="Rectangle 2"/>
          <p:cNvSpPr>
            <a:spLocks noGrp="1" noRot="1" noChangeAspect="1" noChangeArrowheads="1" noTextEdit="1"/>
          </p:cNvSpPr>
          <p:nvPr>
            <p:ph type="sldImg"/>
          </p:nvPr>
        </p:nvSpPr>
        <p:spPr>
          <a:ln cap="flat"/>
        </p:spPr>
      </p:sp>
      <p:sp>
        <p:nvSpPr>
          <p:cNvPr id="18330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9362865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p:spPr>
        <p:txBody>
          <a:bodyPr/>
          <a:lstStyle/>
          <a:p>
            <a:pPr eaLnBrk="1" hangingPunct="1"/>
            <a:endParaRPr lang="sr-Latn-CS" smtClean="0"/>
          </a:p>
        </p:txBody>
      </p:sp>
      <p:sp>
        <p:nvSpPr>
          <p:cNvPr id="184324" name="Slide Number Placeholder 3"/>
          <p:cNvSpPr>
            <a:spLocks noGrp="1"/>
          </p:cNvSpPr>
          <p:nvPr>
            <p:ph type="sldNum" sz="quarter" idx="5"/>
          </p:nvPr>
        </p:nvSpPr>
        <p:spPr>
          <a:noFill/>
        </p:spPr>
        <p:txBody>
          <a:bodyPr/>
          <a:lstStyle/>
          <a:p>
            <a:fld id="{45CE27AC-8442-424B-8E6C-30796C7BC900}" type="slidenum">
              <a:rPr lang="en-US" smtClean="0"/>
              <a:pPr/>
              <a:t>95</a:t>
            </a:fld>
            <a:endParaRPr lang="en-US" smtClean="0"/>
          </a:p>
        </p:txBody>
      </p:sp>
    </p:spTree>
    <p:extLst>
      <p:ext uri="{BB962C8B-B14F-4D97-AF65-F5344CB8AC3E}">
        <p14:creationId xmlns:p14="http://schemas.microsoft.com/office/powerpoint/2010/main" val="504699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3703B959-2660-4E36-B512-96F5491B1A67}" type="slidenum">
              <a:rPr lang="en-US" smtClean="0"/>
              <a:pPr/>
              <a:t>7</a:t>
            </a:fld>
            <a:endParaRPr lang="en-US" smtClean="0"/>
          </a:p>
        </p:txBody>
      </p:sp>
      <p:sp>
        <p:nvSpPr>
          <p:cNvPr id="148483" name="Rectangle 2"/>
          <p:cNvSpPr>
            <a:spLocks noGrp="1" noRot="1" noChangeAspect="1" noChangeArrowheads="1" noTextEdit="1"/>
          </p:cNvSpPr>
          <p:nvPr>
            <p:ph type="sldImg"/>
          </p:nvPr>
        </p:nvSpPr>
        <p:spPr>
          <a:ln cap="flat"/>
        </p:spPr>
      </p:sp>
      <p:sp>
        <p:nvSpPr>
          <p:cNvPr id="14848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8207510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C0B3221B-EADC-4ED2-8677-AAA8EAE89D5B}" type="slidenum">
              <a:rPr lang="en-US" smtClean="0"/>
              <a:pPr/>
              <a:t>111</a:t>
            </a:fld>
            <a:endParaRPr lang="en-US" smtClean="0"/>
          </a:p>
        </p:txBody>
      </p:sp>
      <p:sp>
        <p:nvSpPr>
          <p:cNvPr id="185347" name="Rectangle 2"/>
          <p:cNvSpPr>
            <a:spLocks noGrp="1" noRot="1" noChangeAspect="1" noChangeArrowheads="1" noTextEdit="1"/>
          </p:cNvSpPr>
          <p:nvPr>
            <p:ph type="sldImg"/>
          </p:nvPr>
        </p:nvSpPr>
        <p:spPr>
          <a:ln cap="flat"/>
        </p:spPr>
      </p:sp>
      <p:sp>
        <p:nvSpPr>
          <p:cNvPr id="18534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5306657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F0E3728-B82F-45A8-B393-0E89ED83A3FF}" type="slidenum">
              <a:rPr lang="en-US" smtClean="0"/>
              <a:pPr/>
              <a:t>114</a:t>
            </a:fld>
            <a:endParaRPr lang="en-US" smtClean="0"/>
          </a:p>
        </p:txBody>
      </p:sp>
      <p:sp>
        <p:nvSpPr>
          <p:cNvPr id="186371" name="Rectangle 2"/>
          <p:cNvSpPr>
            <a:spLocks noGrp="1" noRot="1" noChangeAspect="1" noChangeArrowheads="1" noTextEdit="1"/>
          </p:cNvSpPr>
          <p:nvPr>
            <p:ph type="sldImg"/>
          </p:nvPr>
        </p:nvSpPr>
        <p:spPr>
          <a:ln cap="flat"/>
        </p:spPr>
      </p:sp>
      <p:sp>
        <p:nvSpPr>
          <p:cNvPr id="18637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234169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2CD65BA4-0E4D-4E02-8E41-3E12BEC259E6}" type="slidenum">
              <a:rPr lang="en-US" smtClean="0"/>
              <a:pPr/>
              <a:t>115</a:t>
            </a:fld>
            <a:endParaRPr lang="en-US" smtClean="0"/>
          </a:p>
        </p:txBody>
      </p:sp>
      <p:sp>
        <p:nvSpPr>
          <p:cNvPr id="187395" name="Rectangle 2"/>
          <p:cNvSpPr>
            <a:spLocks noGrp="1" noRot="1" noChangeAspect="1" noChangeArrowheads="1" noTextEdit="1"/>
          </p:cNvSpPr>
          <p:nvPr>
            <p:ph type="sldImg"/>
          </p:nvPr>
        </p:nvSpPr>
        <p:spPr>
          <a:ln cap="flat"/>
        </p:spPr>
      </p:sp>
      <p:sp>
        <p:nvSpPr>
          <p:cNvPr id="18739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10297629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B7D9F6BE-DDDE-4A24-9AFB-8A90CE74EC6A}" type="slidenum">
              <a:rPr lang="en-US" smtClean="0"/>
              <a:pPr/>
              <a:t>116</a:t>
            </a:fld>
            <a:endParaRPr lang="en-US" smtClean="0"/>
          </a:p>
        </p:txBody>
      </p:sp>
      <p:sp>
        <p:nvSpPr>
          <p:cNvPr id="188419" name="Rectangle 2"/>
          <p:cNvSpPr>
            <a:spLocks noGrp="1" noRot="1" noChangeAspect="1" noChangeArrowheads="1" noTextEdit="1"/>
          </p:cNvSpPr>
          <p:nvPr>
            <p:ph type="sldImg"/>
          </p:nvPr>
        </p:nvSpPr>
        <p:spPr>
          <a:ln cap="flat"/>
        </p:spPr>
      </p:sp>
      <p:sp>
        <p:nvSpPr>
          <p:cNvPr id="18842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5416284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2C07BDF-5EBF-47D2-A4E8-F5C7F8F16939}" type="slidenum">
              <a:rPr lang="en-US" smtClean="0"/>
              <a:pPr/>
              <a:t>117</a:t>
            </a:fld>
            <a:endParaRPr lang="en-US" smtClean="0"/>
          </a:p>
        </p:txBody>
      </p:sp>
      <p:sp>
        <p:nvSpPr>
          <p:cNvPr id="189443" name="Rectangle 2"/>
          <p:cNvSpPr>
            <a:spLocks noGrp="1" noRot="1" noChangeAspect="1" noChangeArrowheads="1" noTextEdit="1"/>
          </p:cNvSpPr>
          <p:nvPr>
            <p:ph type="sldImg"/>
          </p:nvPr>
        </p:nvSpPr>
        <p:spPr>
          <a:ln cap="flat"/>
        </p:spPr>
      </p:sp>
      <p:sp>
        <p:nvSpPr>
          <p:cNvPr id="18944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8128114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29FAE52C-4F77-42DF-8C8E-060EB09CB3E4}" type="slidenum">
              <a:rPr lang="en-US" smtClean="0"/>
              <a:pPr/>
              <a:t>119</a:t>
            </a:fld>
            <a:endParaRPr lang="en-US" smtClean="0"/>
          </a:p>
        </p:txBody>
      </p:sp>
      <p:sp>
        <p:nvSpPr>
          <p:cNvPr id="190467" name="Rectangle 2"/>
          <p:cNvSpPr>
            <a:spLocks noGrp="1" noRot="1" noChangeAspect="1" noChangeArrowheads="1" noTextEdit="1"/>
          </p:cNvSpPr>
          <p:nvPr>
            <p:ph type="sldImg"/>
          </p:nvPr>
        </p:nvSpPr>
        <p:spPr>
          <a:ln cap="flat"/>
        </p:spPr>
      </p:sp>
      <p:sp>
        <p:nvSpPr>
          <p:cNvPr id="19046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565812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5C0E59E-B7D3-46D1-9E48-611A306D1917}" type="slidenum">
              <a:rPr lang="en-US" smtClean="0"/>
              <a:pPr/>
              <a:t>19</a:t>
            </a:fld>
            <a:endParaRPr lang="en-US" smtClean="0"/>
          </a:p>
        </p:txBody>
      </p:sp>
      <p:sp>
        <p:nvSpPr>
          <p:cNvPr id="149507" name="Rectangle 2"/>
          <p:cNvSpPr>
            <a:spLocks noGrp="1" noRot="1" noChangeAspect="1" noChangeArrowheads="1" noTextEdit="1"/>
          </p:cNvSpPr>
          <p:nvPr>
            <p:ph type="sldImg"/>
          </p:nvPr>
        </p:nvSpPr>
        <p:spPr>
          <a:ln cap="flat"/>
        </p:spPr>
      </p:sp>
      <p:sp>
        <p:nvSpPr>
          <p:cNvPr id="149508"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14221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A4BBE61-DAC6-4FA0-B8DD-F43C79B3A0C2}" type="slidenum">
              <a:rPr lang="en-US" smtClean="0"/>
              <a:pPr/>
              <a:t>20</a:t>
            </a:fld>
            <a:endParaRPr lang="en-US" smtClean="0"/>
          </a:p>
        </p:txBody>
      </p:sp>
      <p:sp>
        <p:nvSpPr>
          <p:cNvPr id="150531" name="Rectangle 2"/>
          <p:cNvSpPr>
            <a:spLocks noGrp="1" noRot="1" noChangeAspect="1" noChangeArrowheads="1" noTextEdit="1"/>
          </p:cNvSpPr>
          <p:nvPr>
            <p:ph type="sldImg"/>
          </p:nvPr>
        </p:nvSpPr>
        <p:spPr>
          <a:ln cap="flat"/>
        </p:spPr>
      </p:sp>
      <p:sp>
        <p:nvSpPr>
          <p:cNvPr id="150532"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478684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D5987B-265F-4A8B-83D3-6D7B8E9058A9}" type="slidenum">
              <a:rPr lang="en-US" smtClean="0"/>
              <a:pPr/>
              <a:t>21</a:t>
            </a:fld>
            <a:endParaRPr lang="en-US" smtClean="0"/>
          </a:p>
        </p:txBody>
      </p:sp>
      <p:sp>
        <p:nvSpPr>
          <p:cNvPr id="151555" name="Rectangle 2"/>
          <p:cNvSpPr>
            <a:spLocks noGrp="1" noRot="1" noChangeAspect="1" noChangeArrowheads="1" noTextEdit="1"/>
          </p:cNvSpPr>
          <p:nvPr>
            <p:ph type="sldImg"/>
          </p:nvPr>
        </p:nvSpPr>
        <p:spPr>
          <a:ln cap="flat"/>
        </p:spPr>
      </p:sp>
      <p:sp>
        <p:nvSpPr>
          <p:cNvPr id="151556"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620728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1D7F36C5-5EFA-4409-B4D8-526BA43C52C4}" type="slidenum">
              <a:rPr lang="en-US" smtClean="0"/>
              <a:pPr/>
              <a:t>23</a:t>
            </a:fld>
            <a:endParaRPr lang="en-US" smtClean="0"/>
          </a:p>
        </p:txBody>
      </p:sp>
      <p:sp>
        <p:nvSpPr>
          <p:cNvPr id="152579" name="Rectangle 2"/>
          <p:cNvSpPr>
            <a:spLocks noGrp="1" noRot="1" noChangeAspect="1" noChangeArrowheads="1" noTextEdit="1"/>
          </p:cNvSpPr>
          <p:nvPr>
            <p:ph type="sldImg"/>
          </p:nvPr>
        </p:nvSpPr>
        <p:spPr>
          <a:ln cap="flat"/>
        </p:spPr>
      </p:sp>
      <p:sp>
        <p:nvSpPr>
          <p:cNvPr id="152580"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2133356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EADD0D9B-3231-4518-8649-CA2ECF8EFE25}" type="slidenum">
              <a:rPr lang="en-US" smtClean="0"/>
              <a:pPr/>
              <a:t>24</a:t>
            </a:fld>
            <a:endParaRPr lang="en-US" smtClean="0"/>
          </a:p>
        </p:txBody>
      </p:sp>
      <p:sp>
        <p:nvSpPr>
          <p:cNvPr id="153603" name="Rectangle 2"/>
          <p:cNvSpPr>
            <a:spLocks noGrp="1" noRot="1" noChangeAspect="1" noChangeArrowheads="1" noTextEdit="1"/>
          </p:cNvSpPr>
          <p:nvPr>
            <p:ph type="sldImg"/>
          </p:nvPr>
        </p:nvSpPr>
        <p:spPr>
          <a:ln cap="flat"/>
        </p:spPr>
      </p:sp>
      <p:sp>
        <p:nvSpPr>
          <p:cNvPr id="153604" name="Rectangle 3"/>
          <p:cNvSpPr>
            <a:spLocks noGrp="1" noChangeArrowheads="1"/>
          </p:cNvSpPr>
          <p:nvPr>
            <p:ph type="body" idx="1"/>
          </p:nvPr>
        </p:nvSpPr>
        <p:spPr>
          <a:noFill/>
          <a:ln/>
        </p:spPr>
        <p:txBody>
          <a:bodyPr/>
          <a:lstStyle/>
          <a:p>
            <a:pPr eaLnBrk="1" hangingPunct="1"/>
            <a:endParaRPr lang="sr-Latn-CS" smtClean="0"/>
          </a:p>
        </p:txBody>
      </p:sp>
    </p:spTree>
    <p:extLst>
      <p:ext uri="{BB962C8B-B14F-4D97-AF65-F5344CB8AC3E}">
        <p14:creationId xmlns:p14="http://schemas.microsoft.com/office/powerpoint/2010/main" val="3333735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812F8BFB-7E41-4B96-96BD-3192ACD107B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2A761A6-35B4-48CE-969A-609709BB27D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EF2B1D7-DEA9-42C9-BD31-09825D293AD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endParaRPr lang="en-US"/>
          </a:p>
        </p:txBody>
      </p:sp>
      <p:sp>
        <p:nvSpPr>
          <p:cNvPr id="7" name="Footer Placeholder 21"/>
          <p:cNvSpPr>
            <a:spLocks noGrp="1"/>
          </p:cNvSpPr>
          <p:nvPr>
            <p:ph type="ftr" sz="quarter" idx="11"/>
          </p:nvPr>
        </p:nvSpPr>
        <p:spPr/>
        <p:txBody>
          <a:bodyPr/>
          <a:lstStyle>
            <a:lvl1pPr>
              <a:defRPr/>
            </a:lvl1pPr>
          </a:lstStyle>
          <a:p>
            <a:pPr>
              <a:defRPr/>
            </a:pPr>
            <a:endParaRPr lang="en-US"/>
          </a:p>
        </p:txBody>
      </p:sp>
      <p:sp>
        <p:nvSpPr>
          <p:cNvPr id="8" name="Slide Number Placeholder 17"/>
          <p:cNvSpPr>
            <a:spLocks noGrp="1"/>
          </p:cNvSpPr>
          <p:nvPr>
            <p:ph type="sldNum" sz="quarter" idx="12"/>
          </p:nvPr>
        </p:nvSpPr>
        <p:spPr/>
        <p:txBody>
          <a:bodyPr/>
          <a:lstStyle>
            <a:lvl1pPr>
              <a:defRPr/>
            </a:lvl1pPr>
          </a:lstStyle>
          <a:p>
            <a:pPr>
              <a:defRPr/>
            </a:pPr>
            <a:fld id="{80BB658F-2281-4473-94BE-EFA7FC88CE3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98B9CA6-25FA-441C-829E-A19BA6F0C8C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985D254-BEAF-4B3C-B210-183ABE139BF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1AFF9773-8E26-414A-8709-BA2331A0268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62418BCA-AD25-46AC-8AC7-CDBB8EB239B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FCCC44D5-1D9B-481B-9417-0D1CC0C7441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5B894EE8-0CF9-4FFE-A830-8CC3B39E37F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4C636B99-3EAC-4C3E-B62D-6910C14E21C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4151CC76-8C28-4AA2-AC9A-A92B091DC7A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FC4D306D-33CB-41BE-9168-CA0B3548E1E2}"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760" r:id="rId1"/>
    <p:sldLayoutId id="2147483751" r:id="rId2"/>
    <p:sldLayoutId id="2147483761" r:id="rId3"/>
    <p:sldLayoutId id="2147483752" r:id="rId4"/>
    <p:sldLayoutId id="2147483753" r:id="rId5"/>
    <p:sldLayoutId id="2147483754" r:id="rId6"/>
    <p:sldLayoutId id="2147483755" r:id="rId7"/>
    <p:sldLayoutId id="2147483756" r:id="rId8"/>
    <p:sldLayoutId id="2147483762" r:id="rId9"/>
    <p:sldLayoutId id="2147483757" r:id="rId10"/>
    <p:sldLayoutId id="2147483758" r:id="rId11"/>
    <p:sldLayoutId id="2147483759"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9.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lumMod val="95000"/>
              </a:schemeClr>
            </a:gs>
            <a:gs pos="25000">
              <a:schemeClr val="tx1">
                <a:lumMod val="95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5122" name="Picture 2" descr="http://www.kg.ac.rs/pict/logo.jpg"/>
          <p:cNvPicPr>
            <a:picLocks noChangeAspect="1" noChangeArrowheads="1"/>
          </p:cNvPicPr>
          <p:nvPr/>
        </p:nvPicPr>
        <p:blipFill>
          <a:blip r:embed="rId2"/>
          <a:srcRect/>
          <a:stretch>
            <a:fillRect/>
          </a:stretch>
        </p:blipFill>
        <p:spPr bwMode="auto">
          <a:xfrm>
            <a:off x="179388" y="115888"/>
            <a:ext cx="1295400" cy="1439862"/>
          </a:xfrm>
          <a:prstGeom prst="rect">
            <a:avLst/>
          </a:prstGeom>
          <a:noFill/>
          <a:ln w="9525">
            <a:noFill/>
            <a:miter lim="800000"/>
            <a:headEnd/>
            <a:tailEnd/>
          </a:ln>
        </p:spPr>
      </p:pic>
      <p:sp>
        <p:nvSpPr>
          <p:cNvPr id="5" name="Rounded Rectangle 4"/>
          <p:cNvSpPr/>
          <p:nvPr/>
        </p:nvSpPr>
        <p:spPr>
          <a:xfrm>
            <a:off x="1692275" y="549275"/>
            <a:ext cx="6767513" cy="1295400"/>
          </a:xfrm>
          <a:prstGeom prst="round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148" name="Subtitle 2"/>
          <p:cNvSpPr txBox="1">
            <a:spLocks/>
          </p:cNvSpPr>
          <p:nvPr/>
        </p:nvSpPr>
        <p:spPr bwMode="auto">
          <a:xfrm>
            <a:off x="1692275" y="536575"/>
            <a:ext cx="7056438" cy="1739900"/>
          </a:xfrm>
          <a:prstGeom prst="rect">
            <a:avLst/>
          </a:prstGeom>
          <a:solidFill>
            <a:srgbClr val="FFFFFF"/>
          </a:solidFill>
          <a:ln w="9525">
            <a:noFill/>
            <a:miter lim="800000"/>
            <a:headEnd/>
            <a:tailEnd/>
          </a:ln>
        </p:spPr>
        <p:txBody>
          <a:bodyPr/>
          <a:lstStyle/>
          <a:p>
            <a:pPr algn="ctr">
              <a:spcBef>
                <a:spcPct val="20000"/>
              </a:spcBef>
              <a:buFont typeface="Arial" pitchFamily="34" charset="0"/>
              <a:buNone/>
              <a:defRPr/>
            </a:pPr>
            <a:r>
              <a:rPr lang="en" sz="2000" b="0" dirty="0" smtClean="0">
                <a:solidFill>
                  <a:srgbClr val="000000"/>
                </a:solidFill>
                <a:latin typeface="+mj-lt"/>
              </a:rPr>
              <a:t>University </a:t>
            </a:r>
            <a:r>
              <a:rPr lang="en" sz="2000" b="0" dirty="0">
                <a:solidFill>
                  <a:srgbClr val="000000"/>
                </a:solidFill>
                <a:latin typeface="+mj-lt"/>
              </a:rPr>
              <a:t>in </a:t>
            </a:r>
            <a:r>
              <a:rPr lang="en" sz="2000" b="0" dirty="0" smtClean="0">
                <a:solidFill>
                  <a:srgbClr val="000000"/>
                </a:solidFill>
                <a:latin typeface="+mj-lt"/>
              </a:rPr>
              <a:t>Kragujevac</a:t>
            </a:r>
            <a:endParaRPr lang="sr-Latn-RS" sz="2000" b="0" dirty="0" smtClean="0">
              <a:solidFill>
                <a:srgbClr val="000000"/>
              </a:solidFill>
              <a:latin typeface="+mj-lt"/>
            </a:endParaRPr>
          </a:p>
          <a:p>
            <a:pPr algn="ctr">
              <a:spcBef>
                <a:spcPct val="20000"/>
              </a:spcBef>
              <a:buFont typeface="Arial" pitchFamily="34" charset="0"/>
              <a:buNone/>
              <a:defRPr/>
            </a:pPr>
            <a:r>
              <a:rPr lang="sr-Latn-RS" sz="2000" b="0" dirty="0" smtClean="0">
                <a:solidFill>
                  <a:srgbClr val="000000"/>
                </a:solidFill>
                <a:latin typeface="+mj-lt"/>
              </a:rPr>
              <a:t>Faculty of Medical Sciences</a:t>
            </a:r>
            <a:endParaRPr lang="en-US" sz="2000" b="0" dirty="0">
              <a:solidFill>
                <a:srgbClr val="000000"/>
              </a:solidFill>
              <a:latin typeface="+mj-lt"/>
            </a:endParaRPr>
          </a:p>
          <a:p>
            <a:pPr algn="ctr">
              <a:spcBef>
                <a:spcPct val="20000"/>
              </a:spcBef>
              <a:buFont typeface="Arial" pitchFamily="34" charset="0"/>
              <a:buNone/>
              <a:defRPr/>
            </a:pPr>
            <a:r>
              <a:rPr lang="en" sz="2000" b="0" dirty="0">
                <a:solidFill>
                  <a:srgbClr val="000000"/>
                </a:solidFill>
                <a:latin typeface="+mj-lt"/>
              </a:rPr>
              <a:t>Integrated academic studies </a:t>
            </a:r>
            <a:r>
              <a:rPr lang="sr-Latn-RS" sz="2000" b="0" dirty="0" smtClean="0">
                <a:solidFill>
                  <a:srgbClr val="000000"/>
                </a:solidFill>
                <a:latin typeface="+mj-lt"/>
              </a:rPr>
              <a:t>of</a:t>
            </a:r>
            <a:r>
              <a:rPr lang="en" sz="2000" b="0" dirty="0" smtClean="0">
                <a:solidFill>
                  <a:srgbClr val="000000"/>
                </a:solidFill>
                <a:latin typeface="+mj-lt"/>
              </a:rPr>
              <a:t> </a:t>
            </a:r>
            <a:r>
              <a:rPr lang="sr-Latn-RS" sz="2000" b="0" dirty="0">
                <a:solidFill>
                  <a:srgbClr val="000000"/>
                </a:solidFill>
                <a:latin typeface="+mj-lt"/>
              </a:rPr>
              <a:t>m</a:t>
            </a:r>
            <a:r>
              <a:rPr lang="en" sz="2000" b="0" dirty="0" smtClean="0">
                <a:solidFill>
                  <a:srgbClr val="000000"/>
                </a:solidFill>
                <a:latin typeface="+mj-lt"/>
              </a:rPr>
              <a:t>edicine</a:t>
            </a:r>
            <a:r>
              <a:rPr lang="sr-Latn-RS" sz="2000" b="0" dirty="0" smtClean="0">
                <a:solidFill>
                  <a:srgbClr val="000000"/>
                </a:solidFill>
                <a:latin typeface="+mj-lt"/>
              </a:rPr>
              <a:t> IASM</a:t>
            </a:r>
            <a:endParaRPr lang="sr-Cyrl-CS" sz="2000" b="0" dirty="0">
              <a:solidFill>
                <a:srgbClr val="000000"/>
              </a:solidFill>
              <a:latin typeface="+mj-lt"/>
            </a:endParaRPr>
          </a:p>
          <a:p>
            <a:pPr algn="ctr">
              <a:spcBef>
                <a:spcPct val="20000"/>
              </a:spcBef>
              <a:buFont typeface="Arial" pitchFamily="34" charset="0"/>
              <a:buNone/>
              <a:defRPr/>
            </a:pPr>
            <a:r>
              <a:rPr lang="sr-Latn-CS" sz="2000" b="0" dirty="0" smtClean="0">
                <a:solidFill>
                  <a:srgbClr val="000000"/>
                </a:solidFill>
                <a:latin typeface="+mj-lt"/>
              </a:rPr>
              <a:t>Clinical propaedeutics</a:t>
            </a:r>
            <a:endParaRPr lang="sr-Latn-CS" sz="2000" b="0" dirty="0">
              <a:solidFill>
                <a:srgbClr val="000000"/>
              </a:solidFill>
              <a:latin typeface="+mj-lt"/>
            </a:endParaRPr>
          </a:p>
          <a:p>
            <a:pPr algn="ctr">
              <a:spcBef>
                <a:spcPct val="20000"/>
              </a:spcBef>
              <a:buFont typeface="Arial" pitchFamily="34" charset="0"/>
              <a:buNone/>
              <a:defRPr/>
            </a:pPr>
            <a:endParaRPr lang="sr-Latn-CS" sz="1600" b="0" dirty="0">
              <a:solidFill>
                <a:srgbClr val="000000"/>
              </a:solidFill>
              <a:latin typeface="+mj-lt"/>
            </a:endParaRPr>
          </a:p>
          <a:p>
            <a:pPr algn="ctr">
              <a:spcBef>
                <a:spcPct val="20000"/>
              </a:spcBef>
              <a:buFont typeface="Arial" pitchFamily="34" charset="0"/>
              <a:buNone/>
              <a:defRPr/>
            </a:pPr>
            <a:endParaRPr lang="en-US" b="0" dirty="0">
              <a:solidFill>
                <a:srgbClr val="000000"/>
              </a:solidFill>
              <a:latin typeface="+mj-lt"/>
            </a:endParaRPr>
          </a:p>
          <a:p>
            <a:pPr algn="ctr">
              <a:spcBef>
                <a:spcPct val="20000"/>
              </a:spcBef>
              <a:buFont typeface="Arial" pitchFamily="34" charset="0"/>
              <a:buNone/>
              <a:defRPr/>
            </a:pPr>
            <a:endParaRPr lang="en-US" b="0" dirty="0">
              <a:solidFill>
                <a:srgbClr val="000000"/>
              </a:solidFill>
              <a:latin typeface="+mj-lt"/>
            </a:endParaRPr>
          </a:p>
        </p:txBody>
      </p:sp>
      <p:sp>
        <p:nvSpPr>
          <p:cNvPr id="8" name="Rounded Rectangle 7"/>
          <p:cNvSpPr/>
          <p:nvPr/>
        </p:nvSpPr>
        <p:spPr>
          <a:xfrm>
            <a:off x="1979712" y="3212976"/>
            <a:ext cx="5976664" cy="1944216"/>
          </a:xfrm>
          <a:prstGeom prst="roundRect">
            <a:avLst/>
          </a:prstGeom>
          <a:solidFill>
            <a:srgbClr val="FFFF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RS" dirty="0" smtClean="0">
                <a:solidFill>
                  <a:srgbClr val="000000"/>
                </a:solidFill>
              </a:rPr>
              <a:t>Clinical p</a:t>
            </a:r>
            <a:r>
              <a:rPr lang="en" dirty="0" smtClean="0">
                <a:solidFill>
                  <a:srgbClr val="000000"/>
                </a:solidFill>
              </a:rPr>
              <a:t>rop</a:t>
            </a:r>
            <a:r>
              <a:rPr lang="sr-Latn-RS" dirty="0" smtClean="0">
                <a:solidFill>
                  <a:srgbClr val="000000"/>
                </a:solidFill>
              </a:rPr>
              <a:t>a</a:t>
            </a:r>
            <a:r>
              <a:rPr lang="en" dirty="0" smtClean="0">
                <a:solidFill>
                  <a:srgbClr val="000000"/>
                </a:solidFill>
              </a:rPr>
              <a:t>edeutics </a:t>
            </a:r>
            <a:r>
              <a:rPr lang="sr-Latn-RS" dirty="0" smtClean="0">
                <a:solidFill>
                  <a:srgbClr val="000000"/>
                </a:solidFill>
              </a:rPr>
              <a:t>of the respiratory system</a:t>
            </a:r>
          </a:p>
          <a:p>
            <a:pPr algn="ctr">
              <a:defRPr/>
            </a:pPr>
            <a:endParaRPr lang="sr-Cyrl-CS" dirty="0">
              <a:solidFill>
                <a:srgbClr val="000000"/>
              </a:solidFill>
            </a:endParaRPr>
          </a:p>
          <a:p>
            <a:pPr algn="ctr">
              <a:defRPr/>
            </a:pPr>
            <a:r>
              <a:rPr lang="sr-Latn-RS" sz="1800" b="0" dirty="0" smtClean="0">
                <a:solidFill>
                  <a:srgbClr val="000000"/>
                </a:solidFill>
              </a:rPr>
              <a:t>Full Prof. Ivan Čekerevac</a:t>
            </a:r>
          </a:p>
          <a:p>
            <a:pPr algn="ctr">
              <a:defRPr/>
            </a:pPr>
            <a:r>
              <a:rPr lang="sr-Latn-RS" sz="1800" b="0" dirty="0" smtClean="0">
                <a:solidFill>
                  <a:srgbClr val="000000"/>
                </a:solidFill>
              </a:rPr>
              <a:t>Assist. </a:t>
            </a:r>
            <a:r>
              <a:rPr lang="en" sz="1800" b="0" dirty="0" smtClean="0">
                <a:solidFill>
                  <a:srgbClr val="000000"/>
                </a:solidFill>
              </a:rPr>
              <a:t>Prof</a:t>
            </a:r>
            <a:r>
              <a:rPr lang="en" sz="1800" b="0" dirty="0">
                <a:solidFill>
                  <a:srgbClr val="000000"/>
                </a:solidFill>
              </a:rPr>
              <a:t>. </a:t>
            </a:r>
            <a:r>
              <a:rPr lang="sr-Latn-RS" sz="1800" b="0" dirty="0" smtClean="0">
                <a:solidFill>
                  <a:srgbClr val="000000"/>
                </a:solidFill>
              </a:rPr>
              <a:t>Vojislav Ćupurdija</a:t>
            </a:r>
            <a:endParaRPr lang="en-US" sz="1800" b="0" dirty="0">
              <a:solidFill>
                <a:srgbClr val="000000"/>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457200" y="704850"/>
            <a:ext cx="8305800" cy="1143000"/>
          </a:xfrm>
        </p:spPr>
        <p:txBody>
          <a:bodyPr/>
          <a:lstStyle/>
          <a:p>
            <a:pPr eaLnBrk="1" fontAlgn="auto" hangingPunct="1">
              <a:spcAft>
                <a:spcPts val="0"/>
              </a:spcAft>
              <a:defRPr/>
            </a:pPr>
            <a:endParaRPr lang="en-US" smtClean="0"/>
          </a:p>
        </p:txBody>
      </p:sp>
      <p:pic>
        <p:nvPicPr>
          <p:cNvPr id="14339" name="Picture 5"/>
          <p:cNvPicPr>
            <a:picLocks noChangeAspect="1" noChangeArrowheads="1"/>
          </p:cNvPicPr>
          <p:nvPr/>
        </p:nvPicPr>
        <p:blipFill>
          <a:blip r:embed="rId2"/>
          <a:srcRect/>
          <a:stretch>
            <a:fillRect/>
          </a:stretch>
        </p:blipFill>
        <p:spPr bwMode="auto">
          <a:xfrm>
            <a:off x="468313" y="333375"/>
            <a:ext cx="8064500" cy="6191250"/>
          </a:xfrm>
          <a:prstGeom prst="rect">
            <a:avLst/>
          </a:prstGeom>
          <a:noFill/>
          <a:ln w="12700">
            <a:noFill/>
            <a:miter lim="800000"/>
            <a:headEnd type="none" w="sm" len="sm"/>
            <a:tailEnd type="none" w="sm" len="sm"/>
          </a:ln>
        </p:spPr>
      </p:pic>
      <p:sp>
        <p:nvSpPr>
          <p:cNvPr id="15364" name="Right Arrow 3"/>
          <p:cNvSpPr>
            <a:spLocks noChangeArrowheads="1"/>
          </p:cNvSpPr>
          <p:nvPr/>
        </p:nvSpPr>
        <p:spPr bwMode="auto">
          <a:xfrm>
            <a:off x="611188" y="3644900"/>
            <a:ext cx="2447925" cy="936625"/>
          </a:xfrm>
          <a:prstGeom prst="rightArrow">
            <a:avLst>
              <a:gd name="adj1" fmla="val 50000"/>
              <a:gd name="adj2" fmla="val 49960"/>
            </a:avLst>
          </a:prstGeom>
          <a:solidFill>
            <a:schemeClr val="bg2"/>
          </a:solidFill>
          <a:ln w="12700" algn="ctr">
            <a:solidFill>
              <a:schemeClr val="tx1"/>
            </a:solidFill>
            <a:round/>
            <a:headEnd type="none" w="sm" len="sm"/>
            <a:tailEnd type="none" w="sm" len="sm"/>
          </a:ln>
        </p:spPr>
        <p:txBody>
          <a:bodyPr/>
          <a:lstStyle/>
          <a:p>
            <a:pPr>
              <a:defRPr/>
            </a:pPr>
            <a:r>
              <a:rPr lang="en" sz="1400" b="0" dirty="0" smtClean="0">
                <a:latin typeface="+mj-lt"/>
              </a:rPr>
              <a:t>lower angle</a:t>
            </a:r>
            <a:r>
              <a:rPr lang="sr-Latn-RS" sz="1400" b="0" dirty="0" smtClean="0">
                <a:latin typeface="+mj-lt"/>
              </a:rPr>
              <a:t> of</a:t>
            </a:r>
            <a:r>
              <a:rPr lang="en" sz="1400" b="0" dirty="0" smtClean="0">
                <a:latin typeface="+mj-lt"/>
              </a:rPr>
              <a:t> </a:t>
            </a:r>
            <a:r>
              <a:rPr lang="en" sz="1400" b="0" dirty="0">
                <a:latin typeface="+mj-lt"/>
              </a:rPr>
              <a:t>shoulder blades -VII rib</a:t>
            </a:r>
            <a:endParaRPr lang="en-US" sz="1400" b="0" dirty="0">
              <a:latin typeface="+mj-lt"/>
            </a:endParaRPr>
          </a:p>
        </p:txBody>
      </p:sp>
      <p:sp>
        <p:nvSpPr>
          <p:cNvPr id="5" name="Rounded Rectangle 4"/>
          <p:cNvSpPr>
            <a:spLocks noChangeArrowheads="1"/>
          </p:cNvSpPr>
          <p:nvPr/>
        </p:nvSpPr>
        <p:spPr bwMode="auto">
          <a:xfrm>
            <a:off x="4643438" y="549275"/>
            <a:ext cx="3744912" cy="914400"/>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sr-Latn-RS" sz="1400" b="0" dirty="0">
                <a:latin typeface="+mj-lt"/>
              </a:rPr>
              <a:t>w</a:t>
            </a:r>
            <a:r>
              <a:rPr lang="sr-Latn-RS" sz="1400" b="0" dirty="0" smtClean="0">
                <a:latin typeface="+mj-lt"/>
              </a:rPr>
              <a:t>hen the neck is </a:t>
            </a:r>
            <a:r>
              <a:rPr lang="en" sz="1400" b="0" dirty="0" smtClean="0">
                <a:latin typeface="+mj-lt"/>
              </a:rPr>
              <a:t>bent, </a:t>
            </a:r>
            <a:r>
              <a:rPr lang="en" sz="1400" b="0" dirty="0">
                <a:latin typeface="+mj-lt"/>
              </a:rPr>
              <a:t>the most prominent is VII cervical </a:t>
            </a:r>
            <a:r>
              <a:rPr lang="en" sz="1400" b="0" dirty="0" smtClean="0">
                <a:latin typeface="+mj-lt"/>
              </a:rPr>
              <a:t>vertebra, </a:t>
            </a:r>
            <a:r>
              <a:rPr lang="en" sz="1400" b="0" dirty="0">
                <a:latin typeface="+mj-lt"/>
              </a:rPr>
              <a:t>if </a:t>
            </a:r>
            <a:r>
              <a:rPr lang="en" sz="1400" b="0" dirty="0" smtClean="0">
                <a:latin typeface="+mj-lt"/>
              </a:rPr>
              <a:t>two </a:t>
            </a:r>
            <a:r>
              <a:rPr lang="sr-Latn-RS" sz="1400" b="0" dirty="0" smtClean="0">
                <a:latin typeface="+mj-lt"/>
              </a:rPr>
              <a:t>are </a:t>
            </a:r>
            <a:r>
              <a:rPr lang="en" sz="1400" b="0" dirty="0" smtClean="0">
                <a:latin typeface="+mj-lt"/>
              </a:rPr>
              <a:t>prominent</a:t>
            </a:r>
            <a:r>
              <a:rPr lang="sr-Latn-RS" sz="1400" b="0" dirty="0" smtClean="0">
                <a:latin typeface="+mj-lt"/>
              </a:rPr>
              <a:t>, then</a:t>
            </a:r>
            <a:r>
              <a:rPr lang="en" sz="1400" b="0" dirty="0" smtClean="0">
                <a:latin typeface="+mj-lt"/>
              </a:rPr>
              <a:t> </a:t>
            </a:r>
            <a:r>
              <a:rPr lang="en" sz="1400" b="0" dirty="0">
                <a:latin typeface="+mj-lt"/>
              </a:rPr>
              <a:t>VII cervical and I thoracic</a:t>
            </a:r>
            <a:endParaRPr lang="en-US" sz="1400" b="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2"/>
          <p:cNvSpPr>
            <a:spLocks noGrp="1"/>
          </p:cNvSpPr>
          <p:nvPr>
            <p:ph type="title"/>
          </p:nvPr>
        </p:nvSpPr>
        <p:spPr>
          <a:xfrm>
            <a:off x="457200" y="333375"/>
            <a:ext cx="8229600" cy="1143000"/>
          </a:xfrm>
        </p:spPr>
        <p:txBody>
          <a:bodyPr/>
          <a:lstStyle/>
          <a:p>
            <a:pPr eaLnBrk="1" hangingPunct="1"/>
            <a:r>
              <a:rPr lang="en" sz="4000" b="1" smtClean="0">
                <a:solidFill>
                  <a:schemeClr val="tx1"/>
                </a:solidFill>
              </a:rPr>
              <a:t>Continuous lung sounds</a:t>
            </a:r>
          </a:p>
        </p:txBody>
      </p:sp>
      <p:sp>
        <p:nvSpPr>
          <p:cNvPr id="108547" name="Content Placeholder 3"/>
          <p:cNvSpPr>
            <a:spLocks noGrp="1"/>
          </p:cNvSpPr>
          <p:nvPr>
            <p:ph idx="1"/>
          </p:nvPr>
        </p:nvSpPr>
        <p:spPr/>
        <p:txBody>
          <a:bodyPr/>
          <a:lstStyle/>
          <a:p>
            <a:pPr eaLnBrk="1" hangingPunct="1"/>
            <a:r>
              <a:rPr lang="en" sz="2400" dirty="0" smtClean="0"/>
              <a:t>W</a:t>
            </a:r>
            <a:r>
              <a:rPr lang="sr-Latn-RS" sz="2400" dirty="0" smtClean="0"/>
              <a:t>heezing</a:t>
            </a:r>
            <a:endParaRPr lang="en" sz="2400" dirty="0" smtClean="0"/>
          </a:p>
          <a:p>
            <a:pPr eaLnBrk="1" hangingPunct="1"/>
            <a:r>
              <a:rPr lang="en" sz="2400" dirty="0" smtClean="0"/>
              <a:t>High-pitched frequency 400Hz</a:t>
            </a:r>
          </a:p>
          <a:p>
            <a:pPr eaLnBrk="1" hangingPunct="1"/>
            <a:r>
              <a:rPr lang="en" sz="2400" dirty="0" smtClean="0"/>
              <a:t>Low tone</a:t>
            </a:r>
          </a:p>
          <a:p>
            <a:pPr eaLnBrk="1" hangingPunct="1"/>
            <a:endParaRPr lang="en-US" sz="2400" dirty="0" smtClean="0"/>
          </a:p>
          <a:p>
            <a:pPr eaLnBrk="1" hangingPunct="1"/>
            <a:r>
              <a:rPr lang="en" sz="2400" dirty="0" smtClean="0"/>
              <a:t>THEY A</a:t>
            </a:r>
            <a:r>
              <a:rPr lang="sr-Latn-RS" sz="2400" dirty="0" smtClean="0"/>
              <a:t>PPEAR</a:t>
            </a:r>
            <a:r>
              <a:rPr lang="en" sz="2400" dirty="0" smtClean="0"/>
              <a:t>:</a:t>
            </a:r>
          </a:p>
          <a:p>
            <a:pPr eaLnBrk="1" hangingPunct="1"/>
            <a:r>
              <a:rPr lang="en" sz="2400" dirty="0" smtClean="0">
                <a:solidFill>
                  <a:srgbClr val="FF0000"/>
                </a:solidFill>
              </a:rPr>
              <a:t>in diffuse bronchospasm</a:t>
            </a:r>
          </a:p>
          <a:p>
            <a:pPr eaLnBrk="1" hangingPunct="1"/>
            <a:r>
              <a:rPr lang="en" sz="2400" dirty="0" smtClean="0">
                <a:solidFill>
                  <a:srgbClr val="FF0000"/>
                </a:solidFill>
              </a:rPr>
              <a:t>in mucosal edema</a:t>
            </a:r>
          </a:p>
          <a:p>
            <a:pPr eaLnBrk="1" hangingPunct="1"/>
            <a:r>
              <a:rPr lang="en" sz="2400" dirty="0" smtClean="0">
                <a:solidFill>
                  <a:srgbClr val="FF0000"/>
                </a:solidFill>
              </a:rPr>
              <a:t>in the presence of secretions in the respiratory tract</a:t>
            </a:r>
          </a:p>
          <a:p>
            <a:pPr eaLnBrk="1" hangingPunct="1"/>
            <a:r>
              <a:rPr lang="en" sz="2400" dirty="0" smtClean="0">
                <a:solidFill>
                  <a:schemeClr val="accent1"/>
                </a:solidFill>
              </a:rPr>
              <a:t>auscultation above the trachea in asthmatic patients when the </a:t>
            </a:r>
            <a:r>
              <a:rPr lang="sr-Latn-RS" sz="2400" dirty="0" smtClean="0">
                <a:solidFill>
                  <a:schemeClr val="accent1"/>
                </a:solidFill>
              </a:rPr>
              <a:t>wheezing</a:t>
            </a:r>
            <a:r>
              <a:rPr lang="en" sz="2400" dirty="0" smtClean="0">
                <a:solidFill>
                  <a:schemeClr val="accent1"/>
                </a:solidFill>
              </a:rPr>
              <a:t> is not heard by routine auscultation</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a:xfrm>
            <a:off x="323850" y="609600"/>
            <a:ext cx="8424863" cy="1143000"/>
          </a:xfrm>
        </p:spPr>
        <p:txBody>
          <a:bodyPr/>
          <a:lstStyle/>
          <a:p>
            <a:pPr eaLnBrk="1" hangingPunct="1"/>
            <a:r>
              <a:rPr lang="en" sz="4000" b="1" smtClean="0">
                <a:solidFill>
                  <a:schemeClr val="tx1"/>
                </a:solidFill>
              </a:rPr>
              <a:t>Pleural friction</a:t>
            </a:r>
          </a:p>
        </p:txBody>
      </p:sp>
      <p:sp>
        <p:nvSpPr>
          <p:cNvPr id="109571" name="Content Placeholder 2"/>
          <p:cNvSpPr>
            <a:spLocks noGrp="1"/>
          </p:cNvSpPr>
          <p:nvPr>
            <p:ph idx="1"/>
          </p:nvPr>
        </p:nvSpPr>
        <p:spPr>
          <a:xfrm>
            <a:off x="250825" y="2193925"/>
            <a:ext cx="8497888" cy="4114800"/>
          </a:xfrm>
        </p:spPr>
        <p:txBody>
          <a:bodyPr/>
          <a:lstStyle/>
          <a:p>
            <a:pPr eaLnBrk="1" hangingPunct="1"/>
            <a:r>
              <a:rPr lang="en" sz="2800" dirty="0" smtClean="0"/>
              <a:t>In the pleural space there is a small amount of fluid that separates the visceral from the parietal sheet</a:t>
            </a:r>
            <a:r>
              <a:rPr lang="sr-Latn-RS" sz="2800" dirty="0" smtClean="0"/>
              <a:t> of pleura</a:t>
            </a:r>
            <a:r>
              <a:rPr lang="en" sz="2800" dirty="0" smtClean="0"/>
              <a:t>, which allows free movement during breathing</a:t>
            </a:r>
          </a:p>
          <a:p>
            <a:pPr eaLnBrk="1" hangingPunct="1"/>
            <a:r>
              <a:rPr lang="en" sz="2800" dirty="0" smtClean="0"/>
              <a:t>In the case of an inflammatory process (neoplastic), pleural friction occurs (leathery, creaky quality).</a:t>
            </a:r>
          </a:p>
          <a:p>
            <a:pPr eaLnBrk="1" hangingPunct="1"/>
            <a:r>
              <a:rPr lang="en" sz="2800" dirty="0" smtClean="0"/>
              <a:t>It is heard during inspiration and expiration and is amplified by pressing the stethoscope</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Group 4"/>
          <p:cNvGrpSpPr>
            <a:grpSpLocks/>
          </p:cNvGrpSpPr>
          <p:nvPr/>
        </p:nvGrpSpPr>
        <p:grpSpPr bwMode="auto">
          <a:xfrm>
            <a:off x="723900" y="1449388"/>
            <a:ext cx="2520950" cy="400050"/>
            <a:chOff x="288" y="3617"/>
            <a:chExt cx="1588" cy="252"/>
          </a:xfrm>
        </p:grpSpPr>
        <p:sp>
          <p:nvSpPr>
            <p:cNvPr id="24581" name="Text Box 5"/>
            <p:cNvSpPr txBox="1">
              <a:spLocks noChangeArrowheads="1"/>
            </p:cNvSpPr>
            <p:nvPr/>
          </p:nvSpPr>
          <p:spPr bwMode="auto">
            <a:xfrm>
              <a:off x="422" y="3617"/>
              <a:ext cx="1454" cy="252"/>
            </a:xfrm>
            <a:prstGeom prst="rect">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n" sz="2000" dirty="0">
                  <a:solidFill>
                    <a:srgbClr val="FF0000"/>
                  </a:solidFill>
                </a:rPr>
                <a:t>Auxiliary sounds  </a:t>
              </a:r>
            </a:p>
          </p:txBody>
        </p:sp>
        <p:sp>
          <p:nvSpPr>
            <p:cNvPr id="110604" name="AutoShape 6"/>
            <p:cNvSpPr>
              <a:spLocks noChangeArrowheads="1"/>
            </p:cNvSpPr>
            <p:nvPr/>
          </p:nvSpPr>
          <p:spPr bwMode="auto">
            <a:xfrm>
              <a:off x="288" y="3686"/>
              <a:ext cx="96" cy="112"/>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grpSp>
      <p:sp>
        <p:nvSpPr>
          <p:cNvPr id="110595" name="Text Box 7"/>
          <p:cNvSpPr txBox="1">
            <a:spLocks noChangeArrowheads="1"/>
          </p:cNvSpPr>
          <p:nvPr/>
        </p:nvSpPr>
        <p:spPr bwMode="auto">
          <a:xfrm>
            <a:off x="614363" y="404813"/>
            <a:ext cx="3461204" cy="707886"/>
          </a:xfrm>
          <a:prstGeom prst="rect">
            <a:avLst/>
          </a:prstGeom>
          <a:noFill/>
          <a:ln w="9525">
            <a:noFill/>
            <a:miter lim="800000"/>
            <a:headEnd/>
            <a:tailEnd/>
          </a:ln>
        </p:spPr>
        <p:txBody>
          <a:bodyPr wrap="none">
            <a:spAutoFit/>
          </a:bodyPr>
          <a:lstStyle/>
          <a:p>
            <a:r>
              <a:rPr lang="en" sz="4000" dirty="0" smtClean="0"/>
              <a:t>Auscultation:</a:t>
            </a:r>
            <a:endParaRPr lang="en" sz="4000" dirty="0"/>
          </a:p>
        </p:txBody>
      </p:sp>
      <p:sp>
        <p:nvSpPr>
          <p:cNvPr id="110596" name="Text Box 8"/>
          <p:cNvSpPr txBox="1">
            <a:spLocks noChangeArrowheads="1"/>
          </p:cNvSpPr>
          <p:nvPr/>
        </p:nvSpPr>
        <p:spPr bwMode="auto">
          <a:xfrm>
            <a:off x="179388" y="1955800"/>
            <a:ext cx="8943474" cy="1200329"/>
          </a:xfrm>
          <a:prstGeom prst="rect">
            <a:avLst/>
          </a:prstGeom>
          <a:noFill/>
          <a:ln w="9525">
            <a:noFill/>
            <a:miter lim="800000"/>
            <a:headEnd/>
            <a:tailEnd/>
          </a:ln>
        </p:spPr>
        <p:txBody>
          <a:bodyPr wrap="none">
            <a:spAutoFit/>
          </a:bodyPr>
          <a:lstStyle/>
          <a:p>
            <a:r>
              <a:rPr lang="sr-Latn-RS" sz="1800" dirty="0" smtClean="0">
                <a:solidFill>
                  <a:srgbClr val="FF0000"/>
                </a:solidFill>
              </a:rPr>
              <a:t>Crackles</a:t>
            </a:r>
            <a:r>
              <a:rPr lang="en" sz="1800" b="0" dirty="0" smtClean="0"/>
              <a:t>: </a:t>
            </a:r>
            <a:r>
              <a:rPr lang="en" sz="1800" b="0" dirty="0"/>
              <a:t>an occasional short sound similar to the twisting of hair between the fingers</a:t>
            </a:r>
          </a:p>
          <a:p>
            <a:r>
              <a:rPr lang="en" sz="1800" b="0" dirty="0"/>
              <a:t>best heard during inspiration.</a:t>
            </a:r>
          </a:p>
          <a:p>
            <a:r>
              <a:rPr lang="en" sz="1800" b="0" dirty="0"/>
              <a:t>- sharp: pulmonary fibrosis</a:t>
            </a:r>
          </a:p>
          <a:p>
            <a:r>
              <a:rPr lang="en" sz="1800" b="0" dirty="0"/>
              <a:t>- audible, basally localized: pneumonia, heart failure</a:t>
            </a:r>
          </a:p>
        </p:txBody>
      </p:sp>
      <p:sp>
        <p:nvSpPr>
          <p:cNvPr id="110597" name="Text Box 9"/>
          <p:cNvSpPr txBox="1">
            <a:spLocks noChangeArrowheads="1"/>
          </p:cNvSpPr>
          <p:nvPr/>
        </p:nvSpPr>
        <p:spPr bwMode="auto">
          <a:xfrm>
            <a:off x="179388" y="3378200"/>
            <a:ext cx="6058069" cy="1200329"/>
          </a:xfrm>
          <a:prstGeom prst="rect">
            <a:avLst/>
          </a:prstGeom>
          <a:noFill/>
          <a:ln w="9525">
            <a:noFill/>
            <a:miter lim="800000"/>
            <a:headEnd/>
            <a:tailEnd/>
          </a:ln>
        </p:spPr>
        <p:txBody>
          <a:bodyPr wrap="none">
            <a:spAutoFit/>
          </a:bodyPr>
          <a:lstStyle/>
          <a:p>
            <a:r>
              <a:rPr lang="en" sz="1800" dirty="0" smtClean="0">
                <a:solidFill>
                  <a:srgbClr val="FF0000"/>
                </a:solidFill>
              </a:rPr>
              <a:t>Wh</a:t>
            </a:r>
            <a:r>
              <a:rPr lang="sr-Latn-RS" sz="1800" dirty="0" smtClean="0">
                <a:solidFill>
                  <a:srgbClr val="FF0000"/>
                </a:solidFill>
              </a:rPr>
              <a:t>eez</a:t>
            </a:r>
            <a:r>
              <a:rPr lang="en" sz="1800" dirty="0" smtClean="0">
                <a:solidFill>
                  <a:srgbClr val="FF0000"/>
                </a:solidFill>
              </a:rPr>
              <a:t>ing</a:t>
            </a:r>
            <a:r>
              <a:rPr lang="en" sz="1800" dirty="0">
                <a:solidFill>
                  <a:srgbClr val="FF0000"/>
                </a:solidFill>
              </a:rPr>
              <a:t>: </a:t>
            </a:r>
            <a:r>
              <a:rPr lang="en" sz="1800" b="0" dirty="0"/>
              <a:t>high-pitched during inspiration and expiration.</a:t>
            </a:r>
          </a:p>
          <a:p>
            <a:r>
              <a:rPr lang="en" sz="1800" b="0" dirty="0" smtClean="0"/>
              <a:t>-</a:t>
            </a:r>
            <a:r>
              <a:rPr lang="sr-Latn-RS" sz="1800" b="0" dirty="0" smtClean="0"/>
              <a:t> </a:t>
            </a:r>
            <a:r>
              <a:rPr lang="en" sz="1800" b="0" dirty="0" smtClean="0"/>
              <a:t>Inspiratory</a:t>
            </a:r>
            <a:r>
              <a:rPr lang="sr-Latn-RS" sz="1800" b="0" dirty="0" smtClean="0"/>
              <a:t> </a:t>
            </a:r>
            <a:r>
              <a:rPr lang="en" sz="1800" b="0" dirty="0" smtClean="0"/>
              <a:t>stridor: </a:t>
            </a:r>
            <a:r>
              <a:rPr lang="en" sz="1800" b="0" dirty="0"/>
              <a:t>obstruction of large airways</a:t>
            </a:r>
          </a:p>
          <a:p>
            <a:r>
              <a:rPr lang="en" sz="1800" b="0" dirty="0"/>
              <a:t>- Expiratory: asthma</a:t>
            </a:r>
          </a:p>
          <a:p>
            <a:r>
              <a:rPr lang="en" sz="1800" b="0" dirty="0"/>
              <a:t>- </a:t>
            </a:r>
            <a:r>
              <a:rPr lang="sr-Latn-RS" sz="1800" b="0" dirty="0" smtClean="0"/>
              <a:t>U</a:t>
            </a:r>
            <a:r>
              <a:rPr lang="en" sz="1800" b="0" dirty="0" smtClean="0"/>
              <a:t>nilateral</a:t>
            </a:r>
            <a:r>
              <a:rPr lang="en" sz="1800" b="0" dirty="0"/>
              <a:t>: obstruction of the proximal bronchus (tumor)</a:t>
            </a:r>
          </a:p>
        </p:txBody>
      </p:sp>
      <p:sp>
        <p:nvSpPr>
          <p:cNvPr id="24587" name="Text Box 11"/>
          <p:cNvSpPr txBox="1">
            <a:spLocks noChangeArrowheads="1"/>
          </p:cNvSpPr>
          <p:nvPr/>
        </p:nvSpPr>
        <p:spPr bwMode="auto">
          <a:xfrm>
            <a:off x="847725" y="5676900"/>
            <a:ext cx="7496175" cy="369888"/>
          </a:xfrm>
          <a:prstGeom prst="rect">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defRPr/>
            </a:pPr>
            <a:r>
              <a:rPr lang="en" sz="1800" b="0" dirty="0">
                <a:solidFill>
                  <a:srgbClr val="FF0000"/>
                </a:solidFill>
              </a:rPr>
              <a:t>Bronchial sound : if it is heard in the periphery, it indicates pneumonia</a:t>
            </a:r>
            <a:endParaRPr lang="en-US" sz="1800" b="0" dirty="0">
              <a:solidFill>
                <a:srgbClr val="FF0000"/>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323850" y="404813"/>
            <a:ext cx="8424863" cy="1143000"/>
          </a:xfrm>
        </p:spPr>
        <p:txBody>
          <a:bodyPr/>
          <a:lstStyle/>
          <a:p>
            <a:pPr eaLnBrk="1" hangingPunct="1"/>
            <a:r>
              <a:rPr lang="en" sz="4000" b="1" smtClean="0">
                <a:solidFill>
                  <a:schemeClr val="tx1"/>
                </a:solidFill>
              </a:rPr>
              <a:t>Basic respiratory symptoms</a:t>
            </a:r>
          </a:p>
        </p:txBody>
      </p:sp>
      <p:sp>
        <p:nvSpPr>
          <p:cNvPr id="111619" name="Rectangle 3"/>
          <p:cNvSpPr>
            <a:spLocks noGrp="1" noChangeArrowheads="1"/>
          </p:cNvSpPr>
          <p:nvPr>
            <p:ph idx="1"/>
          </p:nvPr>
        </p:nvSpPr>
        <p:spPr>
          <a:xfrm>
            <a:off x="395288" y="1935163"/>
            <a:ext cx="8291512" cy="4389437"/>
          </a:xfrm>
        </p:spPr>
        <p:txBody>
          <a:bodyPr/>
          <a:lstStyle/>
          <a:p>
            <a:pPr eaLnBrk="1" hangingPunct="1"/>
            <a:r>
              <a:rPr lang="sr-Latn-RS" sz="2800" dirty="0" smtClean="0"/>
              <a:t>C</a:t>
            </a:r>
            <a:r>
              <a:rPr lang="en" sz="2800" dirty="0" smtClean="0"/>
              <a:t>ough</a:t>
            </a:r>
            <a:endParaRPr lang="sr-Latn-CS" sz="2800" dirty="0" smtClean="0"/>
          </a:p>
          <a:p>
            <a:pPr eaLnBrk="1" hangingPunct="1"/>
            <a:r>
              <a:rPr lang="en" sz="2800" dirty="0" smtClean="0"/>
              <a:t>Coughing up</a:t>
            </a:r>
            <a:endParaRPr lang="sr-Latn-CS" sz="2800" dirty="0" smtClean="0"/>
          </a:p>
          <a:p>
            <a:pPr eaLnBrk="1" hangingPunct="1"/>
            <a:r>
              <a:rPr lang="en" sz="2800" dirty="0" smtClean="0"/>
              <a:t>Hemoptysis</a:t>
            </a:r>
            <a:endParaRPr lang="sr-Latn-CS" sz="2800" dirty="0" smtClean="0"/>
          </a:p>
          <a:p>
            <a:pPr eaLnBrk="1" hangingPunct="1"/>
            <a:r>
              <a:rPr lang="en" sz="2800" dirty="0" smtClean="0"/>
              <a:t>Dyspnea</a:t>
            </a:r>
            <a:endParaRPr lang="sr-Latn-CS" sz="2800" dirty="0" smtClean="0"/>
          </a:p>
          <a:p>
            <a:pPr eaLnBrk="1" hangingPunct="1"/>
            <a:r>
              <a:rPr lang="sr-Latn-RS" sz="2800" dirty="0" smtClean="0"/>
              <a:t>C</a:t>
            </a:r>
            <a:r>
              <a:rPr lang="en" sz="2800" dirty="0" smtClean="0"/>
              <a:t>hest</a:t>
            </a:r>
            <a:r>
              <a:rPr lang="sr-Latn-RS" sz="2800" dirty="0" smtClean="0"/>
              <a:t> pain</a:t>
            </a:r>
            <a:endParaRPr lang="sr-Latn-CS" sz="2800" dirty="0" smtClean="0"/>
          </a:p>
          <a:p>
            <a:pPr eaLnBrk="1" hangingPunct="1"/>
            <a:r>
              <a:rPr lang="sr-Latn-RS" sz="2800" dirty="0" smtClean="0"/>
              <a:t>Wheezing</a:t>
            </a:r>
            <a:endParaRPr lang="sr-Latn-CS" sz="2800" dirty="0" smtClean="0"/>
          </a:p>
          <a:p>
            <a:pPr eaLnBrk="1" hangingPunct="1"/>
            <a:r>
              <a:rPr lang="en" sz="2800" dirty="0" smtClean="0"/>
              <a:t>Stridor</a:t>
            </a:r>
            <a:endParaRPr lang="sr-Latn-CS" sz="2800" dirty="0" smtClean="0"/>
          </a:p>
          <a:p>
            <a:pPr eaLnBrk="1" hangingPunct="1"/>
            <a:r>
              <a:rPr lang="en" sz="2800" dirty="0" smtClean="0"/>
              <a:t>Nocturnal sweating</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320800" y="260350"/>
            <a:ext cx="8364538" cy="1143000"/>
          </a:xfrm>
        </p:spPr>
        <p:txBody>
          <a:bodyPr/>
          <a:lstStyle/>
          <a:p>
            <a:pPr eaLnBrk="1" hangingPunct="1"/>
            <a:r>
              <a:rPr lang="en" sz="4000" b="1" dirty="0" smtClean="0"/>
              <a:t>Symptoms </a:t>
            </a:r>
            <a:r>
              <a:rPr lang="sr-Latn-RS" sz="4000" b="1" dirty="0" smtClean="0"/>
              <a:t>of the </a:t>
            </a:r>
            <a:r>
              <a:rPr lang="en" sz="4000" b="1" dirty="0" smtClean="0"/>
              <a:t>diseases</a:t>
            </a:r>
            <a:endParaRPr lang="en-GB" sz="4000" b="1" dirty="0" smtClean="0"/>
          </a:p>
        </p:txBody>
      </p:sp>
      <p:sp>
        <p:nvSpPr>
          <p:cNvPr id="112643" name="Rectangle 3"/>
          <p:cNvSpPr>
            <a:spLocks noGrp="1" noChangeArrowheads="1"/>
          </p:cNvSpPr>
          <p:nvPr>
            <p:ph idx="1"/>
          </p:nvPr>
        </p:nvSpPr>
        <p:spPr/>
        <p:txBody>
          <a:bodyPr/>
          <a:lstStyle/>
          <a:p>
            <a:pPr eaLnBrk="1" hangingPunct="1"/>
            <a:r>
              <a:rPr lang="en" dirty="0" smtClean="0">
                <a:solidFill>
                  <a:srgbClr val="FF0000"/>
                </a:solidFill>
              </a:rPr>
              <a:t>General : </a:t>
            </a:r>
            <a:endParaRPr lang="sr-Latn-RS" dirty="0">
              <a:solidFill>
                <a:srgbClr val="FF0000"/>
              </a:solidFill>
            </a:endParaRPr>
          </a:p>
          <a:p>
            <a:pPr marL="0" indent="0" eaLnBrk="1" hangingPunct="1">
              <a:buNone/>
            </a:pPr>
            <a:r>
              <a:rPr lang="sr-Latn-RS" dirty="0">
                <a:solidFill>
                  <a:srgbClr val="FF0000"/>
                </a:solidFill>
              </a:rPr>
              <a:t> </a:t>
            </a:r>
            <a:r>
              <a:rPr lang="sr-Latn-RS" dirty="0" smtClean="0">
                <a:solidFill>
                  <a:srgbClr val="FF0000"/>
                </a:solidFill>
              </a:rPr>
              <a:t>               </a:t>
            </a:r>
            <a:r>
              <a:rPr lang="en" dirty="0" smtClean="0"/>
              <a:t>Elevated </a:t>
            </a:r>
            <a:r>
              <a:rPr lang="en" dirty="0" smtClean="0"/>
              <a:t>temperature</a:t>
            </a:r>
            <a:endParaRPr lang="hr-HR" dirty="0" smtClean="0"/>
          </a:p>
          <a:p>
            <a:pPr eaLnBrk="1" hangingPunct="1">
              <a:buFontTx/>
              <a:buNone/>
            </a:pPr>
            <a:r>
              <a:rPr lang="en" dirty="0" smtClean="0"/>
              <a:t>                Sweating</a:t>
            </a:r>
            <a:endParaRPr lang="hr-HR" dirty="0" smtClean="0"/>
          </a:p>
          <a:p>
            <a:pPr eaLnBrk="1" hangingPunct="1">
              <a:buFontTx/>
              <a:buNone/>
            </a:pPr>
            <a:r>
              <a:rPr lang="en" dirty="0" smtClean="0"/>
              <a:t>                Malaise</a:t>
            </a:r>
            <a:endParaRPr lang="hr-HR" dirty="0" smtClean="0"/>
          </a:p>
          <a:p>
            <a:pPr eaLnBrk="1" hangingPunct="1">
              <a:buFontTx/>
              <a:buNone/>
            </a:pPr>
            <a:r>
              <a:rPr lang="en" dirty="0" smtClean="0"/>
              <a:t>                Weight loss</a:t>
            </a:r>
            <a:endParaRPr lang="hr-HR" dirty="0" smtClean="0"/>
          </a:p>
          <a:p>
            <a:pPr eaLnBrk="1" hangingPunct="1">
              <a:buFontTx/>
              <a:buNone/>
            </a:pPr>
            <a:r>
              <a:rPr lang="en" dirty="0" smtClean="0"/>
              <a:t>                Dyspepsia </a:t>
            </a:r>
            <a:r>
              <a:rPr lang="sr-Latn-RS" dirty="0" smtClean="0"/>
              <a:t>etc</a:t>
            </a:r>
            <a:r>
              <a:rPr lang="en" dirty="0" smtClean="0"/>
              <a:t>.</a:t>
            </a:r>
            <a:r>
              <a:rPr lang="en" dirty="0" smtClean="0"/>
              <a:t>​</a:t>
            </a:r>
          </a:p>
          <a:p>
            <a:pPr eaLnBrk="1" hangingPunct="1"/>
            <a:r>
              <a:rPr lang="en" dirty="0" smtClean="0">
                <a:solidFill>
                  <a:srgbClr val="FF0000"/>
                </a:solidFill>
              </a:rPr>
              <a:t>Specific</a:t>
            </a:r>
            <a:endParaRPr lang="en-GB" dirty="0" smtClean="0">
              <a:solidFill>
                <a:srgbClr val="FF0000"/>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395288" y="609600"/>
            <a:ext cx="8353425" cy="1143000"/>
          </a:xfrm>
        </p:spPr>
        <p:txBody>
          <a:bodyPr/>
          <a:lstStyle/>
          <a:p>
            <a:pPr eaLnBrk="1" hangingPunct="1"/>
            <a:r>
              <a:rPr lang="sr-Latn-RS" b="1" dirty="0">
                <a:solidFill>
                  <a:schemeClr val="tx1"/>
                </a:solidFill>
              </a:rPr>
              <a:t>C</a:t>
            </a:r>
            <a:r>
              <a:rPr lang="en" b="1" dirty="0" smtClean="0">
                <a:solidFill>
                  <a:schemeClr val="tx1"/>
                </a:solidFill>
              </a:rPr>
              <a:t>ough</a:t>
            </a:r>
            <a:endParaRPr lang="en" b="1" dirty="0" smtClean="0">
              <a:solidFill>
                <a:schemeClr val="tx1"/>
              </a:solidFill>
            </a:endParaRPr>
          </a:p>
        </p:txBody>
      </p:sp>
      <p:sp>
        <p:nvSpPr>
          <p:cNvPr id="113667" name="Rectangle 3"/>
          <p:cNvSpPr>
            <a:spLocks noGrp="1" noChangeArrowheads="1"/>
          </p:cNvSpPr>
          <p:nvPr>
            <p:ph idx="1"/>
          </p:nvPr>
        </p:nvSpPr>
        <p:spPr>
          <a:xfrm>
            <a:off x="395288" y="1981200"/>
            <a:ext cx="8353425" cy="4114800"/>
          </a:xfrm>
        </p:spPr>
        <p:txBody>
          <a:bodyPr/>
          <a:lstStyle/>
          <a:p>
            <a:pPr eaLnBrk="1" hangingPunct="1"/>
            <a:r>
              <a:rPr lang="en" sz="2800" dirty="0" smtClean="0"/>
              <a:t>Reflexive mechanism </a:t>
            </a:r>
            <a:r>
              <a:rPr lang="sr-Latn-RS" sz="2800" dirty="0" smtClean="0"/>
              <a:t>of </a:t>
            </a:r>
            <a:r>
              <a:rPr lang="en" sz="2800" dirty="0" smtClean="0"/>
              <a:t>defense </a:t>
            </a:r>
            <a:r>
              <a:rPr lang="en" sz="2800" dirty="0" smtClean="0"/>
              <a:t>from the </a:t>
            </a:r>
            <a:r>
              <a:rPr lang="en" sz="2800" dirty="0" smtClean="0"/>
              <a:t>presence</a:t>
            </a:r>
            <a:r>
              <a:rPr lang="sr-Latn-RS" sz="2800" dirty="0" smtClean="0"/>
              <a:t> of any</a:t>
            </a:r>
            <a:r>
              <a:rPr lang="en" sz="2800" dirty="0" smtClean="0"/>
              <a:t> </a:t>
            </a:r>
            <a:r>
              <a:rPr lang="en" sz="2800" dirty="0" smtClean="0"/>
              <a:t>foreign content in </a:t>
            </a:r>
            <a:r>
              <a:rPr lang="sr-Latn-RS" sz="2800" dirty="0" smtClean="0"/>
              <a:t>the airways</a:t>
            </a:r>
            <a:endParaRPr lang="sr-Latn-CS" sz="2800" dirty="0" smtClean="0"/>
          </a:p>
          <a:p>
            <a:pPr eaLnBrk="1" hangingPunct="1"/>
            <a:r>
              <a:rPr lang="en" sz="2800" dirty="0" smtClean="0"/>
              <a:t>Consequence </a:t>
            </a:r>
            <a:r>
              <a:rPr lang="sr-Latn-RS" sz="2800" dirty="0" smtClean="0"/>
              <a:t>of the </a:t>
            </a:r>
            <a:r>
              <a:rPr lang="en" sz="2800" dirty="0" smtClean="0"/>
              <a:t>stimuli </a:t>
            </a:r>
            <a:r>
              <a:rPr lang="sr-Latn-RS" sz="2800" dirty="0" smtClean="0"/>
              <a:t>to </a:t>
            </a:r>
            <a:r>
              <a:rPr lang="en" sz="2800" dirty="0" smtClean="0"/>
              <a:t>tus</a:t>
            </a:r>
            <a:r>
              <a:rPr lang="sr-Latn-RS" sz="2800" dirty="0" smtClean="0"/>
              <a:t>s</a:t>
            </a:r>
            <a:r>
              <a:rPr lang="en" sz="2800" dirty="0" smtClean="0"/>
              <a:t>igen</a:t>
            </a:r>
            <a:r>
              <a:rPr lang="sr-Latn-RS" sz="2800" dirty="0" smtClean="0"/>
              <a:t>ous (cough)</a:t>
            </a:r>
            <a:r>
              <a:rPr lang="en" sz="2800" dirty="0" smtClean="0"/>
              <a:t> zone</a:t>
            </a:r>
            <a:r>
              <a:rPr lang="sr-Latn-RS" sz="2800" dirty="0" smtClean="0"/>
              <a:t>s</a:t>
            </a:r>
            <a:r>
              <a:rPr lang="en" sz="2800" dirty="0" smtClean="0"/>
              <a:t> </a:t>
            </a:r>
            <a:r>
              <a:rPr lang="en" sz="2800" dirty="0" smtClean="0"/>
              <a:t>in larynx and </a:t>
            </a:r>
            <a:r>
              <a:rPr lang="en" sz="2800" dirty="0" smtClean="0"/>
              <a:t>trachea, bronchi, </a:t>
            </a:r>
            <a:r>
              <a:rPr lang="en" sz="2800" dirty="0" smtClean="0"/>
              <a:t>bronchioles and pleura</a:t>
            </a:r>
            <a:endParaRPr lang="sr-Latn-CS" sz="2800" dirty="0" smtClean="0"/>
          </a:p>
          <a:p>
            <a:pPr eaLnBrk="1" hangingPunct="1"/>
            <a:r>
              <a:rPr lang="en" sz="2800" dirty="0" smtClean="0"/>
              <a:t>Center </a:t>
            </a:r>
            <a:r>
              <a:rPr lang="sr-Latn-RS" sz="2800" dirty="0" smtClean="0"/>
              <a:t>f</a:t>
            </a:r>
            <a:r>
              <a:rPr lang="en" sz="2800" dirty="0" smtClean="0"/>
              <a:t>or </a:t>
            </a:r>
            <a:r>
              <a:rPr lang="en" sz="2800" dirty="0" smtClean="0"/>
              <a:t>cough </a:t>
            </a:r>
            <a:r>
              <a:rPr lang="en" sz="2800" dirty="0" smtClean="0"/>
              <a:t>(</a:t>
            </a:r>
            <a:r>
              <a:rPr lang="sr-Latn-RS" sz="2800" dirty="0" smtClean="0"/>
              <a:t>CNS –</a:t>
            </a:r>
            <a:r>
              <a:rPr lang="en" sz="2800" dirty="0" smtClean="0"/>
              <a:t> </a:t>
            </a:r>
            <a:r>
              <a:rPr lang="sr-Latn-RS" sz="2800" dirty="0" smtClean="0"/>
              <a:t>Medulla Oblongata</a:t>
            </a:r>
            <a:r>
              <a:rPr lang="en" sz="2800" dirty="0" smtClean="0"/>
              <a:t>)</a:t>
            </a:r>
            <a:endParaRPr lang="en" sz="2800" dirty="0" smtClean="0"/>
          </a:p>
          <a:p>
            <a:pPr eaLnBrk="1" hangingPunct="1"/>
            <a:r>
              <a:rPr lang="sr-Latn-RS" sz="2800" dirty="0" smtClean="0"/>
              <a:t>C</a:t>
            </a:r>
            <a:r>
              <a:rPr lang="en" sz="2800" dirty="0" smtClean="0"/>
              <a:t>ough</a:t>
            </a:r>
            <a:r>
              <a:rPr lang="sr-Latn-RS" sz="2800" dirty="0" smtClean="0"/>
              <a:t> reflex</a:t>
            </a:r>
            <a:r>
              <a:rPr lang="en" sz="2800" dirty="0" smtClean="0"/>
              <a:t> (deep breath, closing</a:t>
            </a:r>
            <a:r>
              <a:rPr lang="sr-Latn-RS" sz="2800" dirty="0" smtClean="0"/>
              <a:t> of the</a:t>
            </a:r>
            <a:r>
              <a:rPr lang="en" sz="2800" dirty="0" smtClean="0"/>
              <a:t> </a:t>
            </a:r>
            <a:r>
              <a:rPr lang="en" sz="2800" dirty="0" smtClean="0"/>
              <a:t>epiglottis and vocal </a:t>
            </a:r>
            <a:r>
              <a:rPr lang="en" sz="2800" dirty="0" smtClean="0"/>
              <a:t>cord</a:t>
            </a:r>
            <a:r>
              <a:rPr lang="sr-Latn-RS" sz="2800" dirty="0" smtClean="0"/>
              <a:t>s</a:t>
            </a:r>
            <a:r>
              <a:rPr lang="en" sz="2800" dirty="0" smtClean="0"/>
              <a:t>, </a:t>
            </a:r>
            <a:r>
              <a:rPr lang="en" sz="2800" dirty="0" smtClean="0"/>
              <a:t>strong expirium with </a:t>
            </a:r>
            <a:r>
              <a:rPr lang="en" sz="2800" dirty="0" smtClean="0"/>
              <a:t>sudden opening</a:t>
            </a:r>
            <a:r>
              <a:rPr lang="sr-Latn-RS" sz="2800" dirty="0" smtClean="0"/>
              <a:t> of the</a:t>
            </a:r>
            <a:r>
              <a:rPr lang="en" sz="2800" dirty="0" smtClean="0"/>
              <a:t> larynx)</a:t>
            </a:r>
            <a:endParaRPr lang="en" sz="2800" dirty="0" smtClean="0"/>
          </a:p>
          <a:p>
            <a:pPr eaLnBrk="1" hangingPunct="1">
              <a:buFontTx/>
              <a:buNone/>
            </a:pPr>
            <a:endParaRPr lang="sr-Latn-CS" sz="2800" dirty="0" smtClean="0"/>
          </a:p>
          <a:p>
            <a:pPr eaLnBrk="1" hangingPunct="1">
              <a:buFontTx/>
              <a:buNone/>
            </a:pPr>
            <a:endParaRPr lang="en-US" sz="2800" dirty="0"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sr-Latn-RS" sz="4000" b="1" dirty="0" smtClean="0">
                <a:solidFill>
                  <a:schemeClr val="tx1"/>
                </a:solidFill>
              </a:rPr>
              <a:t>Main c</a:t>
            </a:r>
            <a:r>
              <a:rPr lang="en" sz="4000" b="1" dirty="0" smtClean="0">
                <a:solidFill>
                  <a:schemeClr val="tx1"/>
                </a:solidFill>
              </a:rPr>
              <a:t>auses</a:t>
            </a:r>
            <a:endParaRPr lang="en" sz="4000" b="1" dirty="0" smtClean="0">
              <a:solidFill>
                <a:schemeClr val="tx1"/>
              </a:solidFill>
            </a:endParaRPr>
          </a:p>
        </p:txBody>
      </p:sp>
      <p:sp>
        <p:nvSpPr>
          <p:cNvPr id="114691" name="Rectangle 3"/>
          <p:cNvSpPr>
            <a:spLocks noGrp="1" noChangeArrowheads="1"/>
          </p:cNvSpPr>
          <p:nvPr>
            <p:ph idx="1"/>
          </p:nvPr>
        </p:nvSpPr>
        <p:spPr>
          <a:xfrm>
            <a:off x="457200" y="2424113"/>
            <a:ext cx="8229600" cy="4389437"/>
          </a:xfrm>
        </p:spPr>
        <p:txBody>
          <a:bodyPr/>
          <a:lstStyle/>
          <a:p>
            <a:pPr eaLnBrk="1" hangingPunct="1">
              <a:lnSpc>
                <a:spcPct val="90000"/>
              </a:lnSpc>
            </a:pPr>
            <a:r>
              <a:rPr lang="en" b="1" dirty="0" smtClean="0"/>
              <a:t>ACUTE INFLAMMATIONS</a:t>
            </a:r>
            <a:endParaRPr lang="sr-Latn-CS" b="1" dirty="0" smtClean="0"/>
          </a:p>
          <a:p>
            <a:pPr eaLnBrk="1" hangingPunct="1">
              <a:lnSpc>
                <a:spcPct val="90000"/>
              </a:lnSpc>
            </a:pPr>
            <a:r>
              <a:rPr lang="en" b="1" dirty="0" smtClean="0">
                <a:solidFill>
                  <a:srgbClr val="FF0000"/>
                </a:solidFill>
              </a:rPr>
              <a:t>Tracheitis and bronchitis</a:t>
            </a:r>
            <a:r>
              <a:rPr lang="en" dirty="0" smtClean="0">
                <a:solidFill>
                  <a:srgbClr val="FF0000"/>
                </a:solidFill>
              </a:rPr>
              <a:t> </a:t>
            </a:r>
            <a:r>
              <a:rPr lang="en" dirty="0" smtClean="0"/>
              <a:t>- </a:t>
            </a:r>
            <a:r>
              <a:rPr lang="en" dirty="0" smtClean="0"/>
              <a:t>dry </a:t>
            </a:r>
            <a:r>
              <a:rPr lang="en" dirty="0" smtClean="0"/>
              <a:t>cough </a:t>
            </a:r>
            <a:r>
              <a:rPr lang="en" dirty="0" smtClean="0"/>
              <a:t>with</a:t>
            </a:r>
            <a:r>
              <a:rPr lang="sr-Latn-RS" dirty="0" smtClean="0"/>
              <a:t> the</a:t>
            </a:r>
            <a:r>
              <a:rPr lang="en" dirty="0" smtClean="0"/>
              <a:t> affection</a:t>
            </a:r>
            <a:r>
              <a:rPr lang="sr-Latn-RS" dirty="0" smtClean="0"/>
              <a:t> of the</a:t>
            </a:r>
            <a:r>
              <a:rPr lang="en" dirty="0" smtClean="0"/>
              <a:t> </a:t>
            </a:r>
            <a:r>
              <a:rPr lang="en" dirty="0" smtClean="0"/>
              <a:t>upper </a:t>
            </a:r>
            <a:r>
              <a:rPr lang="sr-Latn-RS" dirty="0" smtClean="0"/>
              <a:t>airways</a:t>
            </a:r>
            <a:endParaRPr lang="sr-Latn-CS" dirty="0" smtClean="0"/>
          </a:p>
          <a:p>
            <a:pPr eaLnBrk="1" hangingPunct="1">
              <a:lnSpc>
                <a:spcPct val="90000"/>
              </a:lnSpc>
            </a:pPr>
            <a:r>
              <a:rPr lang="en" b="1" dirty="0" smtClean="0">
                <a:solidFill>
                  <a:srgbClr val="FF0000"/>
                </a:solidFill>
              </a:rPr>
              <a:t>Bacterial pneumonia</a:t>
            </a:r>
            <a:r>
              <a:rPr lang="en" dirty="0" smtClean="0">
                <a:solidFill>
                  <a:srgbClr val="FF0000"/>
                </a:solidFill>
              </a:rPr>
              <a:t> </a:t>
            </a:r>
            <a:r>
              <a:rPr lang="en" dirty="0" smtClean="0"/>
              <a:t>- dry on the </a:t>
            </a:r>
            <a:r>
              <a:rPr lang="en" dirty="0" smtClean="0"/>
              <a:t>beginning a</a:t>
            </a:r>
            <a:r>
              <a:rPr lang="sr-Latn-RS" dirty="0" smtClean="0"/>
              <a:t>nd</a:t>
            </a:r>
            <a:r>
              <a:rPr lang="en" dirty="0" smtClean="0"/>
              <a:t> </a:t>
            </a:r>
            <a:r>
              <a:rPr lang="en" dirty="0" smtClean="0"/>
              <a:t>then productive</a:t>
            </a:r>
            <a:endParaRPr lang="sr-Latn-CS" dirty="0" smtClean="0"/>
          </a:p>
          <a:p>
            <a:pPr eaLnBrk="1" hangingPunct="1">
              <a:lnSpc>
                <a:spcPct val="90000"/>
              </a:lnSpc>
            </a:pPr>
            <a:r>
              <a:rPr lang="en" b="1" dirty="0" smtClean="0">
                <a:solidFill>
                  <a:srgbClr val="FF0000"/>
                </a:solidFill>
              </a:rPr>
              <a:t>Viral and atypical pneumonia</a:t>
            </a:r>
            <a:r>
              <a:rPr lang="en" dirty="0" smtClean="0">
                <a:solidFill>
                  <a:srgbClr val="FF0000"/>
                </a:solidFill>
              </a:rPr>
              <a:t> </a:t>
            </a:r>
            <a:r>
              <a:rPr lang="en" dirty="0" smtClean="0"/>
              <a:t>(Mycoplasma) </a:t>
            </a:r>
            <a:r>
              <a:rPr lang="en" dirty="0" smtClean="0"/>
              <a:t>- </a:t>
            </a:r>
            <a:r>
              <a:rPr lang="en" dirty="0" smtClean="0"/>
              <a:t>paroxysmal, productive, </a:t>
            </a:r>
            <a:r>
              <a:rPr lang="en" dirty="0" smtClean="0"/>
              <a:t>hemoptysis​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33375"/>
            <a:ext cx="8229600" cy="1143000"/>
          </a:xfrm>
        </p:spPr>
        <p:txBody>
          <a:bodyPr/>
          <a:lstStyle/>
          <a:p>
            <a:pPr eaLnBrk="1" hangingPunct="1"/>
            <a:r>
              <a:rPr lang="sr-Latn-RS" sz="4000" b="1" dirty="0" smtClean="0">
                <a:solidFill>
                  <a:schemeClr val="tx1"/>
                </a:solidFill>
              </a:rPr>
              <a:t>Main c</a:t>
            </a:r>
            <a:r>
              <a:rPr lang="en" sz="4000" b="1" dirty="0" smtClean="0">
                <a:solidFill>
                  <a:schemeClr val="tx1"/>
                </a:solidFill>
              </a:rPr>
              <a:t>auses</a:t>
            </a:r>
            <a:endParaRPr lang="en" sz="4000" b="1" dirty="0" smtClean="0">
              <a:solidFill>
                <a:schemeClr val="tx1"/>
              </a:solidFill>
            </a:endParaRPr>
          </a:p>
        </p:txBody>
      </p:sp>
      <p:sp>
        <p:nvSpPr>
          <p:cNvPr id="115715" name="Rectangle 3"/>
          <p:cNvSpPr>
            <a:spLocks noGrp="1" noChangeArrowheads="1"/>
          </p:cNvSpPr>
          <p:nvPr>
            <p:ph idx="1"/>
          </p:nvPr>
        </p:nvSpPr>
        <p:spPr>
          <a:xfrm>
            <a:off x="323850" y="1935163"/>
            <a:ext cx="8569325" cy="4389437"/>
          </a:xfrm>
        </p:spPr>
        <p:txBody>
          <a:bodyPr/>
          <a:lstStyle/>
          <a:p>
            <a:pPr eaLnBrk="1" hangingPunct="1">
              <a:lnSpc>
                <a:spcPct val="90000"/>
              </a:lnSpc>
            </a:pPr>
            <a:r>
              <a:rPr lang="en" sz="2800" b="1" dirty="0" smtClean="0"/>
              <a:t>CHRONIC INFLAMMATIONS</a:t>
            </a:r>
            <a:endParaRPr lang="sr-Latn-CS" sz="2800" b="1" dirty="0" smtClean="0"/>
          </a:p>
          <a:p>
            <a:pPr eaLnBrk="1" hangingPunct="1">
              <a:lnSpc>
                <a:spcPct val="90000"/>
              </a:lnSpc>
            </a:pPr>
            <a:r>
              <a:rPr lang="en" sz="2800" b="1" dirty="0" smtClean="0">
                <a:solidFill>
                  <a:srgbClr val="FF0000"/>
                </a:solidFill>
              </a:rPr>
              <a:t>Chronic obstructive </a:t>
            </a:r>
            <a:r>
              <a:rPr lang="en" sz="2800" b="1" dirty="0" smtClean="0">
                <a:solidFill>
                  <a:srgbClr val="FF0000"/>
                </a:solidFill>
              </a:rPr>
              <a:t>lung</a:t>
            </a:r>
            <a:r>
              <a:rPr lang="sr-Latn-RS" sz="2800" b="1" dirty="0" smtClean="0">
                <a:solidFill>
                  <a:srgbClr val="FF0000"/>
                </a:solidFill>
              </a:rPr>
              <a:t> di</a:t>
            </a:r>
            <a:r>
              <a:rPr lang="en" sz="2800" b="1" dirty="0" smtClean="0">
                <a:solidFill>
                  <a:srgbClr val="FF0000"/>
                </a:solidFill>
              </a:rPr>
              <a:t>s</a:t>
            </a:r>
            <a:r>
              <a:rPr lang="sr-Latn-RS" sz="2800" b="1" dirty="0" smtClean="0">
                <a:solidFill>
                  <a:srgbClr val="FF0000"/>
                </a:solidFill>
              </a:rPr>
              <a:t>ease</a:t>
            </a:r>
            <a:r>
              <a:rPr lang="en" sz="2800" b="1" dirty="0" smtClean="0">
                <a:solidFill>
                  <a:srgbClr val="FF0000"/>
                </a:solidFill>
              </a:rPr>
              <a:t> (COPD)</a:t>
            </a:r>
            <a:r>
              <a:rPr lang="sr-Latn-RS" sz="2800" b="1" dirty="0" smtClean="0">
                <a:solidFill>
                  <a:srgbClr val="FF0000"/>
                </a:solidFill>
              </a:rPr>
              <a:t> </a:t>
            </a:r>
            <a:r>
              <a:rPr lang="en" sz="2800" b="1" dirty="0" smtClean="0">
                <a:solidFill>
                  <a:srgbClr val="FF0000"/>
                </a:solidFill>
              </a:rPr>
              <a:t>-</a:t>
            </a:r>
            <a:r>
              <a:rPr lang="en" sz="2800" dirty="0" smtClean="0">
                <a:solidFill>
                  <a:srgbClr val="FF0000"/>
                </a:solidFill>
              </a:rPr>
              <a:t> </a:t>
            </a:r>
            <a:r>
              <a:rPr lang="en" sz="2800" dirty="0" smtClean="0"/>
              <a:t>long-lasting, </a:t>
            </a:r>
            <a:r>
              <a:rPr lang="en" sz="2800" dirty="0" smtClean="0"/>
              <a:t>over the whole </a:t>
            </a:r>
            <a:r>
              <a:rPr lang="en" sz="2800" dirty="0" smtClean="0"/>
              <a:t>day, </a:t>
            </a:r>
            <a:r>
              <a:rPr lang="en" sz="2800" dirty="0" smtClean="0"/>
              <a:t>especially in the morning after </a:t>
            </a:r>
            <a:r>
              <a:rPr lang="en" sz="2800" dirty="0" smtClean="0"/>
              <a:t>awakening, </a:t>
            </a:r>
            <a:r>
              <a:rPr lang="en" sz="2800" dirty="0" smtClean="0"/>
              <a:t>rarely only at </a:t>
            </a:r>
            <a:r>
              <a:rPr lang="en" sz="2800" dirty="0" smtClean="0"/>
              <a:t>night, expectoration</a:t>
            </a:r>
            <a:r>
              <a:rPr lang="sr-Latn-RS" sz="2800" dirty="0" smtClean="0"/>
              <a:t>,</a:t>
            </a:r>
            <a:r>
              <a:rPr lang="en" sz="2800" dirty="0" smtClean="0"/>
              <a:t> </a:t>
            </a:r>
            <a:r>
              <a:rPr lang="en" sz="2800" dirty="0" smtClean="0"/>
              <a:t>periodically blurred content</a:t>
            </a:r>
            <a:endParaRPr lang="sr-Latn-CS" sz="2800" dirty="0" smtClean="0"/>
          </a:p>
          <a:p>
            <a:pPr eaLnBrk="1" hangingPunct="1">
              <a:lnSpc>
                <a:spcPct val="90000"/>
              </a:lnSpc>
            </a:pPr>
            <a:r>
              <a:rPr lang="en" sz="2800" b="1" dirty="0" smtClean="0">
                <a:solidFill>
                  <a:srgbClr val="FF0000"/>
                </a:solidFill>
              </a:rPr>
              <a:t>Bronchiectasis </a:t>
            </a:r>
            <a:r>
              <a:rPr lang="en" sz="2800" dirty="0" smtClean="0"/>
              <a:t>- purulent expectoration at </a:t>
            </a:r>
            <a:r>
              <a:rPr lang="en" sz="2800" dirty="0" smtClean="0"/>
              <a:t>change</a:t>
            </a:r>
            <a:r>
              <a:rPr lang="sr-Latn-RS" sz="2800" dirty="0" smtClean="0"/>
              <a:t> of the</a:t>
            </a:r>
            <a:r>
              <a:rPr lang="en" sz="2800" dirty="0" smtClean="0"/>
              <a:t> </a:t>
            </a:r>
            <a:r>
              <a:rPr lang="sr-Latn-RS" sz="2800" dirty="0" smtClean="0"/>
              <a:t>body </a:t>
            </a:r>
            <a:r>
              <a:rPr lang="en" sz="2800" dirty="0" smtClean="0"/>
              <a:t>position particularly</a:t>
            </a:r>
            <a:endParaRPr lang="sr-Latn-CS" sz="2800" dirty="0" smtClean="0"/>
          </a:p>
          <a:p>
            <a:pPr eaLnBrk="1" hangingPunct="1">
              <a:lnSpc>
                <a:spcPct val="90000"/>
              </a:lnSpc>
            </a:pPr>
            <a:r>
              <a:rPr lang="en" sz="2800" b="1" dirty="0" smtClean="0">
                <a:solidFill>
                  <a:srgbClr val="FF0000"/>
                </a:solidFill>
              </a:rPr>
              <a:t>Tuberculosis </a:t>
            </a:r>
            <a:r>
              <a:rPr lang="sr-Latn-RS" sz="2800" b="1" dirty="0" smtClean="0">
                <a:solidFill>
                  <a:srgbClr val="FF0000"/>
                </a:solidFill>
              </a:rPr>
              <a:t>of the </a:t>
            </a:r>
            <a:r>
              <a:rPr lang="en" sz="2800" b="1" dirty="0" smtClean="0">
                <a:solidFill>
                  <a:srgbClr val="FF0000"/>
                </a:solidFill>
              </a:rPr>
              <a:t>lungs</a:t>
            </a:r>
            <a:r>
              <a:rPr lang="sr-Latn-RS" sz="2800" b="1" dirty="0" smtClean="0">
                <a:solidFill>
                  <a:srgbClr val="FF0000"/>
                </a:solidFill>
              </a:rPr>
              <a:t> -</a:t>
            </a:r>
            <a:r>
              <a:rPr lang="en" sz="2800" dirty="0" smtClean="0"/>
              <a:t> long-lasting, </a:t>
            </a:r>
            <a:r>
              <a:rPr lang="en" sz="2800" dirty="0" smtClean="0"/>
              <a:t>dry or periodically </a:t>
            </a:r>
            <a:r>
              <a:rPr lang="en" sz="2800" dirty="0" smtClean="0"/>
              <a:t>productive, hemoptysis</a:t>
            </a:r>
            <a:endParaRPr lang="en-US" sz="2800"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57200" y="404813"/>
            <a:ext cx="8229600" cy="1143000"/>
          </a:xfrm>
        </p:spPr>
        <p:txBody>
          <a:bodyPr/>
          <a:lstStyle/>
          <a:p>
            <a:pPr eaLnBrk="1" hangingPunct="1"/>
            <a:r>
              <a:rPr lang="sr-Latn-RS" sz="4000" b="1" dirty="0" smtClean="0">
                <a:solidFill>
                  <a:schemeClr val="tx1"/>
                </a:solidFill>
              </a:rPr>
              <a:t>Other </a:t>
            </a:r>
            <a:r>
              <a:rPr lang="en" sz="4000" b="1" dirty="0" smtClean="0">
                <a:solidFill>
                  <a:schemeClr val="tx1"/>
                </a:solidFill>
              </a:rPr>
              <a:t>causes</a:t>
            </a:r>
            <a:endParaRPr lang="en" sz="4000" b="1" dirty="0" smtClean="0">
              <a:solidFill>
                <a:schemeClr val="tx1"/>
              </a:solidFill>
            </a:endParaRPr>
          </a:p>
        </p:txBody>
      </p:sp>
      <p:sp>
        <p:nvSpPr>
          <p:cNvPr id="116739" name="Rectangle 3"/>
          <p:cNvSpPr>
            <a:spLocks noGrp="1" noChangeArrowheads="1"/>
          </p:cNvSpPr>
          <p:nvPr>
            <p:ph idx="1"/>
          </p:nvPr>
        </p:nvSpPr>
        <p:spPr/>
        <p:txBody>
          <a:bodyPr/>
          <a:lstStyle/>
          <a:p>
            <a:pPr eaLnBrk="1" hangingPunct="1"/>
            <a:r>
              <a:rPr lang="en" sz="2800" b="1" dirty="0" smtClean="0">
                <a:solidFill>
                  <a:srgbClr val="FF0000"/>
                </a:solidFill>
              </a:rPr>
              <a:t>Interstitial </a:t>
            </a:r>
            <a:r>
              <a:rPr lang="sr-Latn-RS" sz="2800" b="1" dirty="0" smtClean="0">
                <a:solidFill>
                  <a:srgbClr val="FF0000"/>
                </a:solidFill>
              </a:rPr>
              <a:t>lung </a:t>
            </a:r>
            <a:r>
              <a:rPr lang="en" sz="2800" b="1" dirty="0" smtClean="0">
                <a:solidFill>
                  <a:srgbClr val="FF0000"/>
                </a:solidFill>
              </a:rPr>
              <a:t>diseases</a:t>
            </a:r>
            <a:r>
              <a:rPr lang="sr-Latn-RS" sz="2800" dirty="0">
                <a:solidFill>
                  <a:srgbClr val="FF0000"/>
                </a:solidFill>
              </a:rPr>
              <a:t> </a:t>
            </a:r>
            <a:r>
              <a:rPr lang="sr-Latn-RS" sz="2800" dirty="0" smtClean="0">
                <a:solidFill>
                  <a:srgbClr val="FF0000"/>
                </a:solidFill>
              </a:rPr>
              <a:t>- </a:t>
            </a:r>
            <a:r>
              <a:rPr lang="en" sz="2800" dirty="0" smtClean="0"/>
              <a:t>persistent, </a:t>
            </a:r>
            <a:r>
              <a:rPr lang="sr-Latn-RS" sz="2800" dirty="0" smtClean="0"/>
              <a:t>dry, </a:t>
            </a:r>
            <a:r>
              <a:rPr lang="en" sz="2800" dirty="0" smtClean="0"/>
              <a:t>unproductive</a:t>
            </a:r>
            <a:endParaRPr lang="en" sz="2800" dirty="0" smtClean="0"/>
          </a:p>
          <a:p>
            <a:pPr eaLnBrk="1" hangingPunct="1"/>
            <a:r>
              <a:rPr lang="sr-Latn-RS" sz="2800" b="1" dirty="0" smtClean="0">
                <a:solidFill>
                  <a:srgbClr val="FF0000"/>
                </a:solidFill>
              </a:rPr>
              <a:t>Lung t</a:t>
            </a:r>
            <a:r>
              <a:rPr lang="en" sz="2800" b="1" dirty="0" smtClean="0">
                <a:solidFill>
                  <a:srgbClr val="FF0000"/>
                </a:solidFill>
              </a:rPr>
              <a:t>umors </a:t>
            </a:r>
            <a:r>
              <a:rPr lang="en" sz="2800" b="1" dirty="0" smtClean="0">
                <a:solidFill>
                  <a:srgbClr val="FF0000"/>
                </a:solidFill>
              </a:rPr>
              <a:t>-</a:t>
            </a:r>
            <a:r>
              <a:rPr lang="en" sz="2800" dirty="0" smtClean="0">
                <a:solidFill>
                  <a:srgbClr val="FF0000"/>
                </a:solidFill>
              </a:rPr>
              <a:t> </a:t>
            </a:r>
            <a:r>
              <a:rPr lang="en" sz="2800" dirty="0" smtClean="0"/>
              <a:t>unproductive, long-lasting, hemoptysis</a:t>
            </a:r>
            <a:endParaRPr lang="sr-Latn-CS" sz="2800" dirty="0" smtClean="0"/>
          </a:p>
          <a:p>
            <a:pPr eaLnBrk="1" hangingPunct="1"/>
            <a:r>
              <a:rPr lang="en" sz="2800" b="1" dirty="0" smtClean="0">
                <a:solidFill>
                  <a:srgbClr val="FF0000"/>
                </a:solidFill>
              </a:rPr>
              <a:t>Heart</a:t>
            </a:r>
            <a:r>
              <a:rPr lang="sr-Latn-RS" sz="2800" b="1" dirty="0" smtClean="0">
                <a:solidFill>
                  <a:srgbClr val="FF0000"/>
                </a:solidFill>
              </a:rPr>
              <a:t> </a:t>
            </a:r>
            <a:r>
              <a:rPr lang="en" sz="2800" b="1" dirty="0" smtClean="0">
                <a:solidFill>
                  <a:srgbClr val="FF0000"/>
                </a:solidFill>
              </a:rPr>
              <a:t>insufficiency</a:t>
            </a:r>
            <a:r>
              <a:rPr lang="sr-Latn-RS" sz="2800" b="1" dirty="0" smtClean="0">
                <a:solidFill>
                  <a:srgbClr val="FF0000"/>
                </a:solidFill>
              </a:rPr>
              <a:t> - </a:t>
            </a:r>
            <a:r>
              <a:rPr lang="en" sz="2800" dirty="0" smtClean="0"/>
              <a:t>cough </a:t>
            </a:r>
            <a:r>
              <a:rPr lang="sr-Latn-RS" sz="2800" dirty="0" smtClean="0"/>
              <a:t>following</a:t>
            </a:r>
            <a:r>
              <a:rPr lang="en" sz="2800" dirty="0" smtClean="0"/>
              <a:t> </a:t>
            </a:r>
            <a:r>
              <a:rPr lang="en" sz="2800" dirty="0" smtClean="0"/>
              <a:t>dyspnoea which </a:t>
            </a:r>
            <a:r>
              <a:rPr lang="sr-Latn-RS" sz="2800" dirty="0" smtClean="0"/>
              <a:t>is</a:t>
            </a:r>
            <a:r>
              <a:rPr lang="en" sz="2800" dirty="0" smtClean="0"/>
              <a:t> </a:t>
            </a:r>
            <a:r>
              <a:rPr lang="en" sz="2800" dirty="0" smtClean="0"/>
              <a:t>getting worse </a:t>
            </a:r>
            <a:r>
              <a:rPr lang="sr-Latn-RS" sz="2800" dirty="0" smtClean="0"/>
              <a:t>while </a:t>
            </a:r>
            <a:r>
              <a:rPr lang="en" sz="2800" dirty="0" smtClean="0"/>
              <a:t>lying </a:t>
            </a:r>
            <a:r>
              <a:rPr lang="en" sz="2800" dirty="0" smtClean="0"/>
              <a:t>down on the </a:t>
            </a:r>
            <a:r>
              <a:rPr lang="en" sz="2800" dirty="0" smtClean="0"/>
              <a:t>flat</a:t>
            </a:r>
            <a:r>
              <a:rPr lang="sr-Latn-RS" sz="2800" dirty="0" smtClean="0"/>
              <a:t> surface (bed)</a:t>
            </a:r>
            <a:endParaRPr lang="sr-Latn-CS" sz="2800" dirty="0" smtClean="0"/>
          </a:p>
          <a:p>
            <a:pPr eaLnBrk="1" hangingPunct="1"/>
            <a:r>
              <a:rPr lang="en" sz="2800" b="1" dirty="0" smtClean="0">
                <a:solidFill>
                  <a:srgbClr val="FF0000"/>
                </a:solidFill>
              </a:rPr>
              <a:t>Pulmonary </a:t>
            </a:r>
            <a:r>
              <a:rPr lang="en" sz="2800" b="1" dirty="0" smtClean="0">
                <a:solidFill>
                  <a:srgbClr val="FF0000"/>
                </a:solidFill>
              </a:rPr>
              <a:t>embolism</a:t>
            </a:r>
            <a:r>
              <a:rPr lang="sr-Latn-RS" sz="2800" b="1" dirty="0" smtClean="0">
                <a:solidFill>
                  <a:srgbClr val="FF0000"/>
                </a:solidFill>
              </a:rPr>
              <a:t> - </a:t>
            </a:r>
            <a:r>
              <a:rPr lang="en" sz="2800" dirty="0" smtClean="0"/>
              <a:t>sudden occurrence</a:t>
            </a:r>
            <a:r>
              <a:rPr lang="sr-Latn-RS" sz="2800" dirty="0" smtClean="0"/>
              <a:t> of</a:t>
            </a:r>
            <a:r>
              <a:rPr lang="en" sz="2800" dirty="0" smtClean="0"/>
              <a:t> cough</a:t>
            </a:r>
            <a:r>
              <a:rPr lang="sr-Latn-RS" sz="2800" dirty="0" smtClean="0"/>
              <a:t> with </a:t>
            </a:r>
            <a:r>
              <a:rPr lang="en" sz="2800" dirty="0" smtClean="0"/>
              <a:t>dyspnoea, </a:t>
            </a:r>
            <a:r>
              <a:rPr lang="en" sz="2800" dirty="0" smtClean="0"/>
              <a:t>pain </a:t>
            </a:r>
            <a:r>
              <a:rPr lang="en" sz="2800" dirty="0" smtClean="0"/>
              <a:t>in</a:t>
            </a:r>
            <a:r>
              <a:rPr lang="sr-Latn-RS" sz="2800" dirty="0" smtClean="0"/>
              <a:t> the</a:t>
            </a:r>
            <a:r>
              <a:rPr lang="en" sz="2800" dirty="0" smtClean="0"/>
              <a:t> </a:t>
            </a:r>
            <a:r>
              <a:rPr lang="en" sz="2800" dirty="0" smtClean="0"/>
              <a:t>chest and hemoptysis</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950913" y="125413"/>
            <a:ext cx="8229600" cy="1143000"/>
          </a:xfrm>
        </p:spPr>
        <p:txBody>
          <a:bodyPr/>
          <a:lstStyle/>
          <a:p>
            <a:pPr eaLnBrk="1" hangingPunct="1"/>
            <a:r>
              <a:rPr lang="en" sz="4400" b="1" smtClean="0">
                <a:solidFill>
                  <a:schemeClr val="tx1"/>
                </a:solidFill>
              </a:rPr>
              <a:t>Sputum</a:t>
            </a:r>
          </a:p>
        </p:txBody>
      </p:sp>
      <p:sp>
        <p:nvSpPr>
          <p:cNvPr id="117763" name="Rectangle 3"/>
          <p:cNvSpPr>
            <a:spLocks noGrp="1" noChangeArrowheads="1"/>
          </p:cNvSpPr>
          <p:nvPr>
            <p:ph idx="1"/>
          </p:nvPr>
        </p:nvSpPr>
        <p:spPr/>
        <p:txBody>
          <a:bodyPr/>
          <a:lstStyle/>
          <a:p>
            <a:pPr eaLnBrk="1" hangingPunct="1"/>
            <a:r>
              <a:rPr lang="sr-Latn-RS" sz="2800" dirty="0" smtClean="0"/>
              <a:t>P</a:t>
            </a:r>
            <a:r>
              <a:rPr lang="en" sz="2800" dirty="0" smtClean="0"/>
              <a:t>er </a:t>
            </a:r>
            <a:r>
              <a:rPr lang="sr-Latn-RS" sz="2800" dirty="0" smtClean="0"/>
              <a:t>appearance and </a:t>
            </a:r>
            <a:r>
              <a:rPr lang="en" sz="2800" dirty="0" smtClean="0"/>
              <a:t>consistency </a:t>
            </a:r>
            <a:r>
              <a:rPr lang="en" sz="2800" dirty="0" smtClean="0"/>
              <a:t>can </a:t>
            </a:r>
            <a:r>
              <a:rPr lang="en" sz="2800" dirty="0" smtClean="0"/>
              <a:t>be:</a:t>
            </a:r>
            <a:endParaRPr lang="en" sz="2800" dirty="0" smtClean="0"/>
          </a:p>
          <a:p>
            <a:pPr eaLnBrk="1" hangingPunct="1"/>
            <a:r>
              <a:rPr lang="en" sz="2800" dirty="0" smtClean="0"/>
              <a:t>Serous</a:t>
            </a:r>
            <a:endParaRPr lang="sr-Latn-CS" sz="2800" dirty="0" smtClean="0"/>
          </a:p>
          <a:p>
            <a:pPr eaLnBrk="1" hangingPunct="1"/>
            <a:r>
              <a:rPr lang="en" sz="2800" dirty="0" smtClean="0"/>
              <a:t>Slim</a:t>
            </a:r>
            <a:r>
              <a:rPr lang="sr-Latn-RS" sz="2800" dirty="0"/>
              <a:t>y</a:t>
            </a:r>
            <a:endParaRPr lang="sr-Latn-CS" sz="2800" dirty="0" smtClean="0"/>
          </a:p>
          <a:p>
            <a:pPr eaLnBrk="1" hangingPunct="1"/>
            <a:r>
              <a:rPr lang="en" sz="2800" dirty="0" smtClean="0"/>
              <a:t>Mucous - purulent</a:t>
            </a:r>
            <a:endParaRPr lang="sr-Latn-CS" sz="2800" dirty="0" smtClean="0"/>
          </a:p>
          <a:p>
            <a:pPr eaLnBrk="1" hangingPunct="1"/>
            <a:r>
              <a:rPr lang="sr-Latn-RS" sz="2800" dirty="0"/>
              <a:t>P</a:t>
            </a:r>
            <a:r>
              <a:rPr lang="en" sz="2800" dirty="0" smtClean="0"/>
              <a:t>us</a:t>
            </a:r>
            <a:endParaRPr lang="sr-Latn-CS" sz="2800" dirty="0" smtClean="0"/>
          </a:p>
          <a:p>
            <a:pPr eaLnBrk="1" hangingPunct="1"/>
            <a:r>
              <a:rPr lang="en" sz="2800" dirty="0" smtClean="0"/>
              <a:t>Hemorrhagic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63575" y="-90488"/>
            <a:ext cx="8229600" cy="1143001"/>
          </a:xfrm>
        </p:spPr>
        <p:txBody>
          <a:bodyPr/>
          <a:lstStyle/>
          <a:p>
            <a:pPr eaLnBrk="1" hangingPunct="1"/>
            <a:r>
              <a:rPr lang="en" altLang="zh-CN" sz="4000" b="1" smtClean="0">
                <a:solidFill>
                  <a:schemeClr val="tx1"/>
                </a:solidFill>
              </a:rPr>
              <a:t>Lateral position of the chest</a:t>
            </a:r>
          </a:p>
        </p:txBody>
      </p:sp>
      <p:sp>
        <p:nvSpPr>
          <p:cNvPr id="15363" name="Rectangle 3"/>
          <p:cNvSpPr>
            <a:spLocks noGrp="1" noChangeArrowheads="1"/>
          </p:cNvSpPr>
          <p:nvPr>
            <p:ph idx="1"/>
          </p:nvPr>
        </p:nvSpPr>
        <p:spPr/>
        <p:txBody>
          <a:bodyPr/>
          <a:lstStyle/>
          <a:p>
            <a:pPr eaLnBrk="1" hangingPunct="1"/>
            <a:endParaRPr lang="sr-Latn-CS" smtClean="0"/>
          </a:p>
        </p:txBody>
      </p:sp>
      <p:pic>
        <p:nvPicPr>
          <p:cNvPr id="15364" name="Picture 4" descr="Lung-MeRLatLine"/>
          <p:cNvPicPr>
            <a:picLocks noChangeAspect="1" noChangeArrowheads="1"/>
          </p:cNvPicPr>
          <p:nvPr/>
        </p:nvPicPr>
        <p:blipFill>
          <a:blip r:embed="rId2"/>
          <a:srcRect/>
          <a:stretch>
            <a:fillRect/>
          </a:stretch>
        </p:blipFill>
        <p:spPr bwMode="auto">
          <a:xfrm>
            <a:off x="4800600" y="1676400"/>
            <a:ext cx="4033838" cy="4343400"/>
          </a:xfrm>
          <a:prstGeom prst="rect">
            <a:avLst/>
          </a:prstGeom>
          <a:noFill/>
          <a:ln w="9525">
            <a:noFill/>
            <a:miter lim="800000"/>
            <a:headEnd/>
            <a:tailEnd/>
          </a:ln>
        </p:spPr>
      </p:pic>
      <p:pic>
        <p:nvPicPr>
          <p:cNvPr id="15365" name="Picture 5" descr="Lung-ThoraxRLatLine"/>
          <p:cNvPicPr>
            <a:picLocks noChangeAspect="1" noChangeArrowheads="1"/>
          </p:cNvPicPr>
          <p:nvPr/>
        </p:nvPicPr>
        <p:blipFill>
          <a:blip r:embed="rId3"/>
          <a:srcRect/>
          <a:stretch>
            <a:fillRect/>
          </a:stretch>
        </p:blipFill>
        <p:spPr bwMode="auto">
          <a:xfrm>
            <a:off x="457200" y="1676400"/>
            <a:ext cx="43434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333375"/>
            <a:ext cx="8229600" cy="1143000"/>
          </a:xfrm>
        </p:spPr>
        <p:txBody>
          <a:bodyPr/>
          <a:lstStyle/>
          <a:p>
            <a:pPr eaLnBrk="1" hangingPunct="1"/>
            <a:r>
              <a:rPr lang="en" sz="4000" b="1" dirty="0" smtClean="0">
                <a:solidFill>
                  <a:schemeClr val="tx1"/>
                </a:solidFill>
              </a:rPr>
              <a:t>Appearance </a:t>
            </a:r>
            <a:r>
              <a:rPr lang="sr-Latn-RS" sz="4000" b="1" dirty="0" smtClean="0">
                <a:solidFill>
                  <a:schemeClr val="tx1"/>
                </a:solidFill>
              </a:rPr>
              <a:t>of the </a:t>
            </a:r>
            <a:r>
              <a:rPr lang="en" sz="4000" b="1" dirty="0" smtClean="0">
                <a:solidFill>
                  <a:schemeClr val="tx1"/>
                </a:solidFill>
              </a:rPr>
              <a:t>sputum</a:t>
            </a:r>
            <a:endParaRPr lang="en" sz="4000" b="1" dirty="0" smtClean="0">
              <a:solidFill>
                <a:schemeClr val="tx1"/>
              </a:solidFill>
            </a:endParaRPr>
          </a:p>
        </p:txBody>
      </p:sp>
      <p:sp>
        <p:nvSpPr>
          <p:cNvPr id="118787" name="Rectangle 3"/>
          <p:cNvSpPr>
            <a:spLocks noGrp="1" noChangeArrowheads="1"/>
          </p:cNvSpPr>
          <p:nvPr>
            <p:ph idx="1"/>
          </p:nvPr>
        </p:nvSpPr>
        <p:spPr>
          <a:xfrm>
            <a:off x="179388" y="1935163"/>
            <a:ext cx="8713787" cy="4389437"/>
          </a:xfrm>
        </p:spPr>
        <p:txBody>
          <a:bodyPr/>
          <a:lstStyle/>
          <a:p>
            <a:pPr eaLnBrk="1" hangingPunct="1">
              <a:lnSpc>
                <a:spcPct val="80000"/>
              </a:lnSpc>
            </a:pPr>
            <a:r>
              <a:rPr lang="en" sz="2800" b="1" dirty="0" smtClean="0">
                <a:solidFill>
                  <a:srgbClr val="FF0000"/>
                </a:solidFill>
              </a:rPr>
              <a:t>Pneumonia</a:t>
            </a:r>
            <a:r>
              <a:rPr lang="en" sz="2800" b="1" dirty="0" smtClean="0">
                <a:solidFill>
                  <a:schemeClr val="folHlink"/>
                </a:solidFill>
              </a:rPr>
              <a:t> </a:t>
            </a:r>
            <a:r>
              <a:rPr lang="en" sz="2800" dirty="0" smtClean="0"/>
              <a:t>(S</a:t>
            </a:r>
            <a:r>
              <a:rPr lang="en" sz="2800" dirty="0" smtClean="0"/>
              <a:t>. </a:t>
            </a:r>
            <a:r>
              <a:rPr lang="en" sz="2800" dirty="0" smtClean="0"/>
              <a:t>pneumoniae) </a:t>
            </a:r>
            <a:r>
              <a:rPr lang="en" sz="2800" dirty="0" smtClean="0"/>
              <a:t>- </a:t>
            </a:r>
            <a:r>
              <a:rPr lang="en" sz="2800" dirty="0" smtClean="0"/>
              <a:t>dense, color</a:t>
            </a:r>
            <a:r>
              <a:rPr lang="sr-Latn-RS" sz="2800" dirty="0" smtClean="0"/>
              <a:t> of </a:t>
            </a:r>
            <a:r>
              <a:rPr lang="en" sz="2800" dirty="0" smtClean="0"/>
              <a:t>rust</a:t>
            </a:r>
            <a:endParaRPr lang="sr-Latn-CS" sz="2800" dirty="0" smtClean="0"/>
          </a:p>
          <a:p>
            <a:pPr eaLnBrk="1" hangingPunct="1">
              <a:lnSpc>
                <a:spcPct val="80000"/>
              </a:lnSpc>
            </a:pPr>
            <a:r>
              <a:rPr lang="sr-Latn-RS" sz="2800" b="1" dirty="0" smtClean="0">
                <a:solidFill>
                  <a:srgbClr val="FF0000"/>
                </a:solidFill>
              </a:rPr>
              <a:t>Lung c</a:t>
            </a:r>
            <a:r>
              <a:rPr lang="en" sz="2800" b="1" dirty="0" smtClean="0">
                <a:solidFill>
                  <a:srgbClr val="FF0000"/>
                </a:solidFill>
              </a:rPr>
              <a:t>ancer</a:t>
            </a:r>
            <a:r>
              <a:rPr lang="sr-Latn-RS" sz="2800" b="1" dirty="0" smtClean="0">
                <a:solidFill>
                  <a:srgbClr val="FF0000"/>
                </a:solidFill>
              </a:rPr>
              <a:t> – </a:t>
            </a:r>
            <a:r>
              <a:rPr lang="sr-Latn-RS" sz="2800" b="1" dirty="0" smtClean="0"/>
              <a:t>„</a:t>
            </a:r>
            <a:r>
              <a:rPr lang="en" sz="2800" dirty="0" smtClean="0"/>
              <a:t>raspberry jelly</a:t>
            </a:r>
            <a:r>
              <a:rPr lang="sr-Latn-RS" sz="2800" dirty="0" smtClean="0"/>
              <a:t>“</a:t>
            </a:r>
            <a:endParaRPr lang="sr-Latn-CS" sz="2800" dirty="0" smtClean="0"/>
          </a:p>
          <a:p>
            <a:pPr eaLnBrk="1" hangingPunct="1">
              <a:lnSpc>
                <a:spcPct val="80000"/>
              </a:lnSpc>
            </a:pPr>
            <a:r>
              <a:rPr lang="en" sz="2800" b="1" dirty="0" smtClean="0">
                <a:solidFill>
                  <a:srgbClr val="FF0000"/>
                </a:solidFill>
              </a:rPr>
              <a:t>Tuberculosis </a:t>
            </a:r>
            <a:r>
              <a:rPr lang="sr-Latn-RS" sz="2800" b="1" dirty="0" smtClean="0">
                <a:solidFill>
                  <a:srgbClr val="FF0000"/>
                </a:solidFill>
              </a:rPr>
              <a:t>of the </a:t>
            </a:r>
            <a:r>
              <a:rPr lang="en" sz="2800" b="1" dirty="0" smtClean="0">
                <a:solidFill>
                  <a:srgbClr val="FF0000"/>
                </a:solidFill>
              </a:rPr>
              <a:t>lungs</a:t>
            </a:r>
            <a:r>
              <a:rPr lang="sr-Latn-RS" sz="2800" b="1" dirty="0" smtClean="0">
                <a:solidFill>
                  <a:srgbClr val="FF0000"/>
                </a:solidFill>
              </a:rPr>
              <a:t> - </a:t>
            </a:r>
            <a:r>
              <a:rPr lang="en" sz="2800" dirty="0" smtClean="0"/>
              <a:t>recurrent hemoptysis</a:t>
            </a:r>
            <a:endParaRPr lang="sr-Latn-CS" sz="2800" dirty="0" smtClean="0"/>
          </a:p>
          <a:p>
            <a:pPr eaLnBrk="1" hangingPunct="1">
              <a:lnSpc>
                <a:spcPct val="80000"/>
              </a:lnSpc>
            </a:pPr>
            <a:r>
              <a:rPr lang="sr-Latn-RS" sz="2800" b="1" dirty="0" smtClean="0">
                <a:solidFill>
                  <a:srgbClr val="FF0000"/>
                </a:solidFill>
              </a:rPr>
              <a:t>Lung </a:t>
            </a:r>
            <a:r>
              <a:rPr lang="en" sz="2800" b="1" dirty="0" smtClean="0">
                <a:solidFill>
                  <a:srgbClr val="FF0000"/>
                </a:solidFill>
              </a:rPr>
              <a:t>abscess</a:t>
            </a:r>
            <a:r>
              <a:rPr lang="en" sz="2800" dirty="0" smtClean="0">
                <a:solidFill>
                  <a:srgbClr val="FF0000"/>
                </a:solidFill>
              </a:rPr>
              <a:t> </a:t>
            </a:r>
            <a:r>
              <a:rPr lang="en" sz="2800" dirty="0" smtClean="0"/>
              <a:t>– traces</a:t>
            </a:r>
            <a:r>
              <a:rPr lang="sr-Latn-RS" sz="2800" dirty="0" smtClean="0"/>
              <a:t> of</a:t>
            </a:r>
            <a:r>
              <a:rPr lang="en" sz="2800" dirty="0" smtClean="0"/>
              <a:t> </a:t>
            </a:r>
            <a:r>
              <a:rPr lang="en" sz="2800" dirty="0" smtClean="0"/>
              <a:t>blood in smelly sputum</a:t>
            </a:r>
            <a:endParaRPr lang="sr-Latn-CS" sz="2800" dirty="0" smtClean="0"/>
          </a:p>
          <a:p>
            <a:pPr eaLnBrk="1" hangingPunct="1">
              <a:lnSpc>
                <a:spcPct val="80000"/>
              </a:lnSpc>
            </a:pPr>
            <a:r>
              <a:rPr lang="en" sz="2800" b="1" dirty="0" smtClean="0">
                <a:solidFill>
                  <a:srgbClr val="FF0000"/>
                </a:solidFill>
              </a:rPr>
              <a:t>Bronchiectasis </a:t>
            </a:r>
            <a:r>
              <a:rPr lang="en" sz="2800" dirty="0" smtClean="0"/>
              <a:t>- profuse expectoration </a:t>
            </a:r>
            <a:r>
              <a:rPr lang="sr-Latn-RS" sz="2800" dirty="0" smtClean="0"/>
              <a:t>of the </a:t>
            </a:r>
            <a:r>
              <a:rPr lang="en" sz="2800" dirty="0" smtClean="0"/>
              <a:t>purulent </a:t>
            </a:r>
            <a:r>
              <a:rPr lang="en" sz="2800" dirty="0" smtClean="0"/>
              <a:t>content with </a:t>
            </a:r>
            <a:r>
              <a:rPr lang="en" sz="2800" dirty="0" smtClean="0"/>
              <a:t>impurities</a:t>
            </a:r>
            <a:r>
              <a:rPr lang="sr-Latn-RS" sz="2800" dirty="0" smtClean="0"/>
              <a:t> and</a:t>
            </a:r>
            <a:r>
              <a:rPr lang="en" sz="2800" dirty="0" smtClean="0"/>
              <a:t> blood</a:t>
            </a:r>
            <a:r>
              <a:rPr lang="sr-Latn-RS" sz="2800" dirty="0" smtClean="0"/>
              <a:t> and </a:t>
            </a:r>
            <a:r>
              <a:rPr lang="en" sz="2800" dirty="0" smtClean="0"/>
              <a:t>deposition </a:t>
            </a:r>
            <a:r>
              <a:rPr lang="en" sz="2800" dirty="0" smtClean="0"/>
              <a:t>in three layers : upper - </a:t>
            </a:r>
            <a:r>
              <a:rPr lang="en" sz="2800" dirty="0" smtClean="0"/>
              <a:t>foamy,</a:t>
            </a:r>
            <a:r>
              <a:rPr lang="sr-Latn-RS" sz="2800" dirty="0" smtClean="0"/>
              <a:t> </a:t>
            </a:r>
            <a:r>
              <a:rPr lang="en" sz="2800" dirty="0" smtClean="0"/>
              <a:t>middle </a:t>
            </a:r>
            <a:r>
              <a:rPr lang="en" sz="2800" dirty="0" smtClean="0"/>
              <a:t>- serous </a:t>
            </a:r>
            <a:r>
              <a:rPr lang="en" sz="2800" dirty="0" smtClean="0"/>
              <a:t>,</a:t>
            </a:r>
            <a:r>
              <a:rPr lang="sr-Latn-RS" sz="2800" dirty="0" smtClean="0"/>
              <a:t> </a:t>
            </a:r>
            <a:r>
              <a:rPr lang="en" sz="2800" dirty="0" smtClean="0"/>
              <a:t>lower </a:t>
            </a:r>
            <a:r>
              <a:rPr lang="en" sz="2800" dirty="0" smtClean="0"/>
              <a:t>- dense </a:t>
            </a:r>
            <a:r>
              <a:rPr lang="sr-Latn-RS" sz="2800" dirty="0" smtClean="0"/>
              <a:t>and</a:t>
            </a:r>
            <a:r>
              <a:rPr lang="en" sz="2800" dirty="0" smtClean="0"/>
              <a:t> </a:t>
            </a:r>
            <a:r>
              <a:rPr lang="en" sz="2800" dirty="0" smtClean="0"/>
              <a:t>purulent</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3"/>
          <p:cNvSpPr>
            <a:spLocks noChangeArrowheads="1"/>
          </p:cNvSpPr>
          <p:nvPr/>
        </p:nvSpPr>
        <p:spPr bwMode="auto">
          <a:xfrm>
            <a:off x="2803525" y="6288088"/>
            <a:ext cx="2717090" cy="462307"/>
          </a:xfrm>
          <a:prstGeom prst="rect">
            <a:avLst/>
          </a:prstGeom>
          <a:noFill/>
          <a:ln w="9525">
            <a:noFill/>
            <a:miter lim="800000"/>
            <a:headEnd/>
            <a:tailEnd/>
          </a:ln>
        </p:spPr>
        <p:txBody>
          <a:bodyPr wrap="none" lIns="92075" tIns="46038" rIns="92075" bIns="46038">
            <a:spAutoFit/>
          </a:bodyPr>
          <a:lstStyle/>
          <a:p>
            <a:r>
              <a:rPr lang="en" dirty="0"/>
              <a:t>3 </a:t>
            </a:r>
            <a:r>
              <a:rPr lang="sr-Latn-RS" dirty="0" smtClean="0"/>
              <a:t>l</a:t>
            </a:r>
            <a:r>
              <a:rPr lang="en" dirty="0" smtClean="0"/>
              <a:t>ayered </a:t>
            </a:r>
            <a:r>
              <a:rPr lang="en" dirty="0"/>
              <a:t>sputum</a:t>
            </a:r>
          </a:p>
        </p:txBody>
      </p:sp>
      <p:pic>
        <p:nvPicPr>
          <p:cNvPr id="3" name="Picture 2"/>
          <p:cNvPicPr>
            <a:picLocks noChangeArrowheads="1"/>
          </p:cNvPicPr>
          <p:nvPr/>
        </p:nvPicPr>
        <p:blipFill>
          <a:blip r:embed="rId3"/>
          <a:srcRect/>
          <a:stretch>
            <a:fillRect/>
          </a:stretch>
        </p:blipFill>
        <p:spPr bwMode="auto">
          <a:xfrm>
            <a:off x="1355725" y="228600"/>
            <a:ext cx="5862638" cy="623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457200" y="188913"/>
            <a:ext cx="8229600" cy="1143000"/>
          </a:xfrm>
        </p:spPr>
        <p:txBody>
          <a:bodyPr/>
          <a:lstStyle/>
          <a:p>
            <a:pPr eaLnBrk="1" hangingPunct="1"/>
            <a:r>
              <a:rPr lang="en" sz="4000" b="1" smtClean="0">
                <a:solidFill>
                  <a:schemeClr val="tx1"/>
                </a:solidFill>
              </a:rPr>
              <a:t>Hemoptysis</a:t>
            </a:r>
          </a:p>
        </p:txBody>
      </p:sp>
      <p:sp>
        <p:nvSpPr>
          <p:cNvPr id="120835" name="Rectangle 3"/>
          <p:cNvSpPr>
            <a:spLocks noGrp="1" noChangeArrowheads="1"/>
          </p:cNvSpPr>
          <p:nvPr>
            <p:ph idx="1"/>
          </p:nvPr>
        </p:nvSpPr>
        <p:spPr>
          <a:xfrm>
            <a:off x="0" y="1981200"/>
            <a:ext cx="8964613" cy="4114800"/>
          </a:xfrm>
        </p:spPr>
        <p:txBody>
          <a:bodyPr/>
          <a:lstStyle/>
          <a:p>
            <a:pPr eaLnBrk="1" hangingPunct="1">
              <a:lnSpc>
                <a:spcPct val="90000"/>
              </a:lnSpc>
            </a:pPr>
            <a:r>
              <a:rPr lang="en" dirty="0" smtClean="0"/>
              <a:t>Coughing </a:t>
            </a:r>
            <a:r>
              <a:rPr lang="en" dirty="0" smtClean="0"/>
              <a:t>up blood from </a:t>
            </a:r>
            <a:r>
              <a:rPr lang="sr-Latn-RS" dirty="0" smtClean="0"/>
              <a:t>the </a:t>
            </a:r>
            <a:r>
              <a:rPr lang="en" dirty="0" smtClean="0"/>
              <a:t>lungs </a:t>
            </a:r>
            <a:r>
              <a:rPr lang="en" dirty="0" smtClean="0"/>
              <a:t>and tracheobronchial </a:t>
            </a:r>
            <a:r>
              <a:rPr lang="en" dirty="0" smtClean="0"/>
              <a:t>tree</a:t>
            </a:r>
            <a:endParaRPr lang="sr-Latn-CS" dirty="0" smtClean="0"/>
          </a:p>
          <a:p>
            <a:pPr eaLnBrk="1" hangingPunct="1">
              <a:lnSpc>
                <a:spcPct val="90000"/>
              </a:lnSpc>
            </a:pPr>
            <a:r>
              <a:rPr lang="en" dirty="0" smtClean="0"/>
              <a:t>Differentiate </a:t>
            </a:r>
            <a:r>
              <a:rPr lang="en" dirty="0" smtClean="0"/>
              <a:t>hematemesis, </a:t>
            </a:r>
            <a:r>
              <a:rPr lang="en" dirty="0" smtClean="0"/>
              <a:t>epistaxis and oropharyngeal source </a:t>
            </a:r>
            <a:r>
              <a:rPr lang="sr-Latn-RS" dirty="0" smtClean="0"/>
              <a:t>for blood </a:t>
            </a:r>
            <a:r>
              <a:rPr lang="en" dirty="0" smtClean="0"/>
              <a:t>expectoration</a:t>
            </a:r>
            <a:endParaRPr lang="sr-Latn-CS" dirty="0" smtClean="0"/>
          </a:p>
          <a:p>
            <a:pPr eaLnBrk="1" hangingPunct="1">
              <a:lnSpc>
                <a:spcPct val="90000"/>
              </a:lnSpc>
              <a:buFontTx/>
              <a:buNone/>
            </a:pPr>
            <a:r>
              <a:rPr lang="en" dirty="0" smtClean="0"/>
              <a:t>                </a:t>
            </a:r>
            <a:r>
              <a:rPr lang="en" b="1" dirty="0" smtClean="0">
                <a:solidFill>
                  <a:srgbClr val="FF0000"/>
                </a:solidFill>
              </a:rPr>
              <a:t>According to </a:t>
            </a:r>
            <a:r>
              <a:rPr lang="sr-Latn-RS" b="1" dirty="0" smtClean="0">
                <a:solidFill>
                  <a:srgbClr val="FF0000"/>
                </a:solidFill>
              </a:rPr>
              <a:t>the </a:t>
            </a:r>
            <a:r>
              <a:rPr lang="en" b="1" dirty="0" smtClean="0">
                <a:solidFill>
                  <a:srgbClr val="FF0000"/>
                </a:solidFill>
              </a:rPr>
              <a:t>quantity </a:t>
            </a:r>
            <a:r>
              <a:rPr lang="sr-Latn-RS" b="1" dirty="0" smtClean="0">
                <a:solidFill>
                  <a:srgbClr val="FF0000"/>
                </a:solidFill>
              </a:rPr>
              <a:t>of the </a:t>
            </a:r>
            <a:r>
              <a:rPr lang="en" b="1" dirty="0" smtClean="0">
                <a:solidFill>
                  <a:srgbClr val="FF0000"/>
                </a:solidFill>
              </a:rPr>
              <a:t>blood</a:t>
            </a:r>
            <a:r>
              <a:rPr lang="en" dirty="0" smtClean="0">
                <a:solidFill>
                  <a:srgbClr val="FF0000"/>
                </a:solidFill>
              </a:rPr>
              <a:t>:</a:t>
            </a:r>
            <a:endParaRPr lang="en" dirty="0" smtClean="0">
              <a:solidFill>
                <a:srgbClr val="FF0000"/>
              </a:solidFill>
            </a:endParaRPr>
          </a:p>
          <a:p>
            <a:pPr eaLnBrk="1" hangingPunct="1">
              <a:lnSpc>
                <a:spcPct val="90000"/>
              </a:lnSpc>
            </a:pPr>
            <a:r>
              <a:rPr lang="en" dirty="0" smtClean="0"/>
              <a:t>Minimal</a:t>
            </a:r>
            <a:endParaRPr lang="sr-Latn-CS" dirty="0" smtClean="0"/>
          </a:p>
          <a:p>
            <a:pPr eaLnBrk="1" hangingPunct="1">
              <a:lnSpc>
                <a:spcPct val="90000"/>
              </a:lnSpc>
            </a:pPr>
            <a:r>
              <a:rPr lang="en" dirty="0" smtClean="0"/>
              <a:t>Moderate</a:t>
            </a:r>
            <a:endParaRPr lang="sr-Latn-CS" dirty="0" smtClean="0"/>
          </a:p>
          <a:p>
            <a:pPr eaLnBrk="1" hangingPunct="1">
              <a:lnSpc>
                <a:spcPct val="90000"/>
              </a:lnSpc>
            </a:pPr>
            <a:r>
              <a:rPr lang="en" dirty="0" smtClean="0"/>
              <a:t>Massive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333375"/>
            <a:ext cx="8229600" cy="1143000"/>
          </a:xfrm>
        </p:spPr>
        <p:txBody>
          <a:bodyPr/>
          <a:lstStyle/>
          <a:p>
            <a:pPr eaLnBrk="1" hangingPunct="1"/>
            <a:r>
              <a:rPr lang="en" sz="4000" b="1" dirty="0" smtClean="0">
                <a:solidFill>
                  <a:schemeClr val="tx1"/>
                </a:solidFill>
              </a:rPr>
              <a:t>Causes </a:t>
            </a:r>
            <a:r>
              <a:rPr lang="sr-Latn-RS" sz="4000" b="1" dirty="0" smtClean="0">
                <a:solidFill>
                  <a:schemeClr val="tx1"/>
                </a:solidFill>
              </a:rPr>
              <a:t>for </a:t>
            </a:r>
            <a:r>
              <a:rPr lang="en" sz="4000" b="1" dirty="0" smtClean="0">
                <a:solidFill>
                  <a:schemeClr val="tx1"/>
                </a:solidFill>
              </a:rPr>
              <a:t>hemoptysis</a:t>
            </a:r>
            <a:endParaRPr lang="en" sz="4000" b="1" dirty="0" smtClean="0">
              <a:solidFill>
                <a:schemeClr val="tx1"/>
              </a:solidFill>
            </a:endParaRPr>
          </a:p>
        </p:txBody>
      </p:sp>
      <p:sp>
        <p:nvSpPr>
          <p:cNvPr id="121859" name="Rectangle 3"/>
          <p:cNvSpPr>
            <a:spLocks noGrp="1" noChangeArrowheads="1"/>
          </p:cNvSpPr>
          <p:nvPr>
            <p:ph idx="1"/>
          </p:nvPr>
        </p:nvSpPr>
        <p:spPr>
          <a:xfrm>
            <a:off x="179388" y="2279650"/>
            <a:ext cx="8507412" cy="4389438"/>
          </a:xfrm>
        </p:spPr>
        <p:txBody>
          <a:bodyPr/>
          <a:lstStyle/>
          <a:p>
            <a:pPr eaLnBrk="1" hangingPunct="1">
              <a:lnSpc>
                <a:spcPct val="90000"/>
              </a:lnSpc>
            </a:pPr>
            <a:r>
              <a:rPr lang="en" b="1" dirty="0" smtClean="0">
                <a:solidFill>
                  <a:srgbClr val="FF0000"/>
                </a:solidFill>
              </a:rPr>
              <a:t>Inflammatory </a:t>
            </a:r>
            <a:r>
              <a:rPr lang="en" b="1" dirty="0" smtClean="0">
                <a:solidFill>
                  <a:srgbClr val="FF0000"/>
                </a:solidFill>
              </a:rPr>
              <a:t>processes</a:t>
            </a:r>
            <a:r>
              <a:rPr lang="sr-Latn-RS" dirty="0" smtClean="0">
                <a:solidFill>
                  <a:srgbClr val="FF0000"/>
                </a:solidFill>
              </a:rPr>
              <a:t>: </a:t>
            </a:r>
            <a:r>
              <a:rPr lang="en" dirty="0" smtClean="0"/>
              <a:t>bronchitis, bronchiectasis, tuberculosis, </a:t>
            </a:r>
            <a:r>
              <a:rPr lang="en" dirty="0" smtClean="0"/>
              <a:t>pulmonary </a:t>
            </a:r>
            <a:r>
              <a:rPr lang="en" dirty="0" smtClean="0"/>
              <a:t>abscess, pneumonia</a:t>
            </a:r>
            <a:endParaRPr lang="en" dirty="0" smtClean="0"/>
          </a:p>
          <a:p>
            <a:pPr eaLnBrk="1" hangingPunct="1">
              <a:lnSpc>
                <a:spcPct val="90000"/>
              </a:lnSpc>
            </a:pPr>
            <a:r>
              <a:rPr lang="en" b="1" dirty="0" smtClean="0">
                <a:solidFill>
                  <a:srgbClr val="FF0000"/>
                </a:solidFill>
              </a:rPr>
              <a:t>Neoplastic </a:t>
            </a:r>
            <a:r>
              <a:rPr lang="en" b="1" dirty="0" smtClean="0">
                <a:solidFill>
                  <a:srgbClr val="FF0000"/>
                </a:solidFill>
              </a:rPr>
              <a:t>processes</a:t>
            </a:r>
            <a:r>
              <a:rPr lang="sr-Latn-RS" dirty="0" smtClean="0">
                <a:solidFill>
                  <a:srgbClr val="FF0000"/>
                </a:solidFill>
              </a:rPr>
              <a:t>: </a:t>
            </a:r>
            <a:r>
              <a:rPr lang="sr-Latn-RS" dirty="0" smtClean="0"/>
              <a:t>lung c</a:t>
            </a:r>
            <a:r>
              <a:rPr lang="en" dirty="0" smtClean="0"/>
              <a:t>ancer</a:t>
            </a:r>
            <a:endParaRPr lang="en" dirty="0" smtClean="0"/>
          </a:p>
          <a:p>
            <a:pPr eaLnBrk="1" hangingPunct="1">
              <a:lnSpc>
                <a:spcPct val="90000"/>
              </a:lnSpc>
            </a:pPr>
            <a:r>
              <a:rPr lang="en" b="1" dirty="0" smtClean="0">
                <a:solidFill>
                  <a:srgbClr val="FF0000"/>
                </a:solidFill>
              </a:rPr>
              <a:t>The </a:t>
            </a:r>
            <a:r>
              <a:rPr lang="sr-Latn-RS" b="1" dirty="0" smtClean="0">
                <a:solidFill>
                  <a:srgbClr val="FF0000"/>
                </a:solidFill>
              </a:rPr>
              <a:t>other</a:t>
            </a:r>
            <a:r>
              <a:rPr lang="en" b="1" dirty="0" smtClean="0">
                <a:solidFill>
                  <a:srgbClr val="FF0000"/>
                </a:solidFill>
              </a:rPr>
              <a:t> </a:t>
            </a:r>
            <a:r>
              <a:rPr lang="en" b="1" dirty="0" smtClean="0">
                <a:solidFill>
                  <a:srgbClr val="FF0000"/>
                </a:solidFill>
              </a:rPr>
              <a:t>causes </a:t>
            </a:r>
            <a:r>
              <a:rPr lang="sr-Latn-RS" b="1" dirty="0" smtClean="0">
                <a:solidFill>
                  <a:srgbClr val="FF0000"/>
                </a:solidFill>
              </a:rPr>
              <a:t>for</a:t>
            </a:r>
            <a:r>
              <a:rPr lang="en" b="1" dirty="0" smtClean="0">
                <a:solidFill>
                  <a:srgbClr val="FF0000"/>
                </a:solidFill>
              </a:rPr>
              <a:t> hemoptysis</a:t>
            </a:r>
            <a:r>
              <a:rPr lang="en" dirty="0" smtClean="0"/>
              <a:t>: </a:t>
            </a:r>
            <a:r>
              <a:rPr lang="sr-Latn-RS" dirty="0" smtClean="0"/>
              <a:t>lung </a:t>
            </a:r>
            <a:r>
              <a:rPr lang="en" dirty="0" smtClean="0"/>
              <a:t>embolism, </a:t>
            </a:r>
            <a:r>
              <a:rPr lang="en" dirty="0" smtClean="0"/>
              <a:t>cardiac </a:t>
            </a:r>
            <a:r>
              <a:rPr lang="en" dirty="0" smtClean="0"/>
              <a:t>insufficiency, </a:t>
            </a:r>
            <a:r>
              <a:rPr lang="en" dirty="0" smtClean="0"/>
              <a:t>mitral </a:t>
            </a:r>
            <a:r>
              <a:rPr lang="en" dirty="0" smtClean="0"/>
              <a:t>stenosis, </a:t>
            </a:r>
            <a:r>
              <a:rPr lang="sr-Latn-RS" dirty="0" smtClean="0"/>
              <a:t>chest </a:t>
            </a:r>
            <a:r>
              <a:rPr lang="en" dirty="0" smtClean="0"/>
              <a:t>trauma, coagulation</a:t>
            </a:r>
            <a:r>
              <a:rPr lang="sr-Latn-RS" dirty="0" smtClean="0"/>
              <a:t> disorder, arterial hypertension</a:t>
            </a:r>
            <a:endParaRPr lang="en" dirty="0" smtClean="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noFill/>
        </p:spPr>
        <p:txBody>
          <a:bodyPr/>
          <a:lstStyle/>
          <a:p>
            <a:pPr eaLnBrk="1" hangingPunct="1"/>
            <a:r>
              <a:rPr lang="en" sz="4000" b="1" dirty="0" smtClean="0">
                <a:solidFill>
                  <a:schemeClr val="tx1"/>
                </a:solidFill>
              </a:rPr>
              <a:t> Dyspnea – </a:t>
            </a:r>
            <a:r>
              <a:rPr lang="en" sz="4000" b="1" dirty="0" smtClean="0">
                <a:solidFill>
                  <a:schemeClr val="tx1"/>
                </a:solidFill>
              </a:rPr>
              <a:t>Difficul</a:t>
            </a:r>
            <a:r>
              <a:rPr lang="sr-Latn-RS" sz="4000" b="1" dirty="0" smtClean="0">
                <a:solidFill>
                  <a:schemeClr val="tx1"/>
                </a:solidFill>
              </a:rPr>
              <a:t>t</a:t>
            </a:r>
            <a:r>
              <a:rPr lang="en" sz="4000" b="1" dirty="0" smtClean="0">
                <a:solidFill>
                  <a:schemeClr val="tx1"/>
                </a:solidFill>
              </a:rPr>
              <a:t> </a:t>
            </a:r>
            <a:r>
              <a:rPr lang="en" sz="4000" b="1" dirty="0" smtClean="0">
                <a:solidFill>
                  <a:schemeClr val="tx1"/>
                </a:solidFill>
              </a:rPr>
              <a:t>breathing</a:t>
            </a:r>
          </a:p>
        </p:txBody>
      </p:sp>
      <p:sp>
        <p:nvSpPr>
          <p:cNvPr id="122883" name="Rectangle 3"/>
          <p:cNvSpPr>
            <a:spLocks noGrp="1" noChangeArrowheads="1"/>
          </p:cNvSpPr>
          <p:nvPr>
            <p:ph idx="1"/>
          </p:nvPr>
        </p:nvSpPr>
        <p:spPr>
          <a:xfrm>
            <a:off x="457200" y="2711450"/>
            <a:ext cx="8229600" cy="4389438"/>
          </a:xfrm>
        </p:spPr>
        <p:txBody>
          <a:bodyPr/>
          <a:lstStyle/>
          <a:p>
            <a:pPr eaLnBrk="1" hangingPunct="1"/>
            <a:r>
              <a:rPr lang="en" dirty="0" smtClean="0"/>
              <a:t>Breathing with effort</a:t>
            </a:r>
          </a:p>
          <a:p>
            <a:pPr eaLnBrk="1" hangingPunct="1"/>
            <a:r>
              <a:rPr lang="en" dirty="0" smtClean="0"/>
              <a:t>The patient uses auxiliary respiratory musculature</a:t>
            </a:r>
          </a:p>
          <a:p>
            <a:pPr eaLnBrk="1" hangingPunct="1"/>
            <a:r>
              <a:rPr lang="en" dirty="0" smtClean="0"/>
              <a:t>Expirium is not a passive action</a:t>
            </a:r>
          </a:p>
          <a:p>
            <a:pPr eaLnBrk="1" hangingPunct="1"/>
            <a:r>
              <a:rPr lang="en" dirty="0" smtClean="0"/>
              <a:t>Increase</a:t>
            </a:r>
            <a:r>
              <a:rPr lang="sr-Latn-RS" dirty="0" smtClean="0"/>
              <a:t>d</a:t>
            </a:r>
            <a:r>
              <a:rPr lang="en" dirty="0" smtClean="0"/>
              <a:t> </a:t>
            </a:r>
            <a:r>
              <a:rPr lang="en" dirty="0" smtClean="0"/>
              <a:t>respiratory frequency</a:t>
            </a:r>
          </a:p>
          <a:p>
            <a:pPr eaLnBrk="1" hangingPunct="1">
              <a:buFontTx/>
              <a:buNone/>
            </a:pPr>
            <a:endParaRPr lang="en-US" dirty="0" smtClean="0"/>
          </a:p>
          <a:p>
            <a:pPr eaLnBrk="1" hangingPunct="1">
              <a:buFontTx/>
              <a:buNone/>
            </a:pPr>
            <a:endParaRPr 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1033463" y="1133475"/>
            <a:ext cx="8507412" cy="1143000"/>
          </a:xfrm>
        </p:spPr>
        <p:txBody>
          <a:bodyPr>
            <a:normAutofit fontScale="90000"/>
          </a:bodyPr>
          <a:lstStyle/>
          <a:p>
            <a:pPr eaLnBrk="1" fontAlgn="auto" hangingPunct="1">
              <a:spcAft>
                <a:spcPts val="0"/>
              </a:spcAft>
              <a:defRPr/>
            </a:pPr>
            <a:r>
              <a:rPr lang="en" sz="4800" b="1" dirty="0" err="1" smtClean="0">
                <a:solidFill>
                  <a:schemeClr val="tx1"/>
                </a:solidFill>
              </a:rPr>
              <a:t>Dyspnoea</a:t>
            </a:r>
            <a:r>
              <a:rPr lang="en" sz="4800" b="1" dirty="0" smtClean="0">
                <a:solidFill>
                  <a:schemeClr val="tx1"/>
                </a:solidFill>
              </a:rPr>
              <a:t> </a:t>
            </a:r>
            <a:r>
              <a:rPr lang="en-US" sz="4800" b="1" dirty="0" smtClean="0">
                <a:solidFill>
                  <a:schemeClr val="tx1"/>
                </a:solidFill>
              </a:rPr>
              <a:t/>
            </a:r>
            <a:br>
              <a:rPr lang="en-US" sz="4800" b="1" dirty="0" smtClean="0">
                <a:solidFill>
                  <a:schemeClr val="tx1"/>
                </a:solidFill>
              </a:rPr>
            </a:br>
            <a:r>
              <a:rPr lang="en" sz="4000" b="1" dirty="0" smtClean="0">
                <a:solidFill>
                  <a:schemeClr val="tx1"/>
                </a:solidFill>
              </a:rPr>
              <a:t>" Thirst </a:t>
            </a:r>
            <a:r>
              <a:rPr lang="sr-Latn-RS" sz="4000" b="1" dirty="0" err="1">
                <a:solidFill>
                  <a:schemeClr val="tx1"/>
                </a:solidFill>
              </a:rPr>
              <a:t>f</a:t>
            </a:r>
            <a:r>
              <a:rPr lang="en" sz="4000" b="1" dirty="0" smtClean="0">
                <a:solidFill>
                  <a:schemeClr val="tx1"/>
                </a:solidFill>
              </a:rPr>
              <a:t>or </a:t>
            </a:r>
            <a:r>
              <a:rPr lang="sr-Latn-RS" sz="4000" b="1" dirty="0" smtClean="0">
                <a:solidFill>
                  <a:schemeClr val="tx1"/>
                </a:solidFill>
              </a:rPr>
              <a:t>a</a:t>
            </a:r>
            <a:r>
              <a:rPr lang="en" sz="4000" b="1" dirty="0" smtClean="0">
                <a:solidFill>
                  <a:schemeClr val="tx1"/>
                </a:solidFill>
              </a:rPr>
              <a:t>ir </a:t>
            </a:r>
            <a:r>
              <a:rPr lang="en" sz="4000" b="1" dirty="0" smtClean="0">
                <a:solidFill>
                  <a:schemeClr val="tx1"/>
                </a:solidFill>
              </a:rPr>
              <a:t>"</a:t>
            </a:r>
            <a:r>
              <a:rPr lang="en-US" sz="4000" b="1" dirty="0" smtClean="0">
                <a:solidFill>
                  <a:schemeClr val="tx1"/>
                </a:solidFill>
              </a:rPr>
              <a:t/>
            </a:r>
            <a:br>
              <a:rPr lang="en-US" sz="4000" b="1" dirty="0" smtClean="0">
                <a:solidFill>
                  <a:schemeClr val="tx1"/>
                </a:solidFill>
              </a:rPr>
            </a:br>
            <a:endParaRPr lang="en-US" sz="4000" b="1" dirty="0" smtClean="0">
              <a:solidFill>
                <a:schemeClr val="tx1"/>
              </a:solidFill>
            </a:endParaRPr>
          </a:p>
        </p:txBody>
      </p:sp>
      <p:sp>
        <p:nvSpPr>
          <p:cNvPr id="123907" name="Rectangle 3"/>
          <p:cNvSpPr>
            <a:spLocks noGrp="1" noChangeArrowheads="1"/>
          </p:cNvSpPr>
          <p:nvPr>
            <p:ph idx="1"/>
          </p:nvPr>
        </p:nvSpPr>
        <p:spPr>
          <a:xfrm>
            <a:off x="107950" y="2352675"/>
            <a:ext cx="8785225" cy="4389438"/>
          </a:xfrm>
        </p:spPr>
        <p:txBody>
          <a:bodyPr/>
          <a:lstStyle/>
          <a:p>
            <a:pPr eaLnBrk="1" hangingPunct="1">
              <a:lnSpc>
                <a:spcPct val="80000"/>
              </a:lnSpc>
            </a:pPr>
            <a:r>
              <a:rPr lang="en" sz="2800" dirty="0" smtClean="0"/>
              <a:t>Feeling of difficulty breathing, lack of air</a:t>
            </a:r>
          </a:p>
          <a:p>
            <a:pPr eaLnBrk="1" hangingPunct="1">
              <a:lnSpc>
                <a:spcPct val="80000"/>
              </a:lnSpc>
            </a:pPr>
            <a:r>
              <a:rPr lang="sr-Latn-RS" sz="2800" dirty="0"/>
              <a:t>I</a:t>
            </a:r>
            <a:r>
              <a:rPr lang="en" sz="2800" dirty="0" smtClean="0"/>
              <a:t>n </a:t>
            </a:r>
            <a:r>
              <a:rPr lang="en" sz="2800" dirty="0" smtClean="0"/>
              <a:t>diseases of the lung parenchyma and airways</a:t>
            </a:r>
          </a:p>
          <a:p>
            <a:pPr eaLnBrk="1" hangingPunct="1">
              <a:lnSpc>
                <a:spcPct val="80000"/>
              </a:lnSpc>
            </a:pPr>
            <a:r>
              <a:rPr lang="en" sz="2800" dirty="0" smtClean="0"/>
              <a:t>In disorders of respiratory muscle function</a:t>
            </a:r>
          </a:p>
          <a:p>
            <a:pPr eaLnBrk="1" hangingPunct="1">
              <a:lnSpc>
                <a:spcPct val="80000"/>
              </a:lnSpc>
            </a:pPr>
            <a:r>
              <a:rPr lang="en" sz="2800" dirty="0" smtClean="0"/>
              <a:t>Inadequate perfusion of capillaries (sclerosis of pulmonary artery PH)</a:t>
            </a:r>
            <a:endParaRPr lang="sr-Latn-CS" sz="2800" dirty="0" smtClean="0"/>
          </a:p>
          <a:p>
            <a:pPr eaLnBrk="1" hangingPunct="1">
              <a:lnSpc>
                <a:spcPct val="80000"/>
              </a:lnSpc>
            </a:pPr>
            <a:r>
              <a:rPr lang="en" sz="2800" dirty="0" smtClean="0"/>
              <a:t>Disorders of gas diffusion through the </a:t>
            </a:r>
            <a:r>
              <a:rPr lang="sr-Latn-RS" sz="2800" dirty="0" smtClean="0"/>
              <a:t>alveo capillary</a:t>
            </a:r>
            <a:r>
              <a:rPr lang="en" sz="2800" dirty="0" smtClean="0"/>
              <a:t> </a:t>
            </a:r>
            <a:r>
              <a:rPr lang="en" sz="2800" dirty="0" smtClean="0"/>
              <a:t>membrane</a:t>
            </a:r>
            <a:endParaRPr lang="en-US" sz="2800" dirty="0" smtClean="0"/>
          </a:p>
          <a:p>
            <a:pPr eaLnBrk="1" hangingPunct="1">
              <a:lnSpc>
                <a:spcPct val="80000"/>
              </a:lnSpc>
            </a:pPr>
            <a:r>
              <a:rPr lang="en" sz="2800" dirty="0" smtClean="0"/>
              <a:t>With blood stasis in the pulmonary veins (heart failure)</a:t>
            </a:r>
          </a:p>
          <a:p>
            <a:pPr eaLnBrk="1" hangingPunct="1">
              <a:lnSpc>
                <a:spcPct val="80000"/>
              </a:lnSpc>
            </a:pPr>
            <a:r>
              <a:rPr lang="en" sz="2800" dirty="0" smtClean="0"/>
              <a:t>In case of reduced oxygen transport through the blood (anemia, CO poisoning)</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noFill/>
        </p:spPr>
        <p:txBody>
          <a:bodyPr/>
          <a:lstStyle/>
          <a:p>
            <a:pPr eaLnBrk="1" hangingPunct="1"/>
            <a:r>
              <a:rPr lang="en" sz="4000" b="1" smtClean="0">
                <a:solidFill>
                  <a:schemeClr val="tx1"/>
                </a:solidFill>
              </a:rPr>
              <a:t>Inspiratory dyspnea</a:t>
            </a:r>
          </a:p>
        </p:txBody>
      </p:sp>
      <p:sp>
        <p:nvSpPr>
          <p:cNvPr id="124931" name="Rectangle 3"/>
          <p:cNvSpPr>
            <a:spLocks noGrp="1" noChangeArrowheads="1"/>
          </p:cNvSpPr>
          <p:nvPr>
            <p:ph idx="1"/>
          </p:nvPr>
        </p:nvSpPr>
        <p:spPr>
          <a:xfrm>
            <a:off x="457200" y="2640013"/>
            <a:ext cx="8229600" cy="4389437"/>
          </a:xfrm>
        </p:spPr>
        <p:txBody>
          <a:bodyPr/>
          <a:lstStyle/>
          <a:p>
            <a:pPr eaLnBrk="1" hangingPunct="1"/>
            <a:r>
              <a:rPr lang="en" dirty="0" smtClean="0"/>
              <a:t>Difficult inspiration</a:t>
            </a:r>
          </a:p>
          <a:p>
            <a:pPr eaLnBrk="1" hangingPunct="1"/>
            <a:r>
              <a:rPr lang="en" dirty="0" smtClean="0"/>
              <a:t>Obstruction of </a:t>
            </a:r>
            <a:r>
              <a:rPr lang="sr-Latn-RS" dirty="0" smtClean="0"/>
              <a:t>the </a:t>
            </a:r>
            <a:r>
              <a:rPr lang="en" dirty="0" smtClean="0"/>
              <a:t>large </a:t>
            </a:r>
            <a:r>
              <a:rPr lang="en" dirty="0" smtClean="0"/>
              <a:t>airways (bronchial cancer, bronchial compression)</a:t>
            </a:r>
          </a:p>
          <a:p>
            <a:pPr eaLnBrk="1" hangingPunct="1"/>
            <a:r>
              <a:rPr lang="en" dirty="0" smtClean="0"/>
              <a:t>Spasm or edema of the glottis (diphtheria-croup)</a:t>
            </a:r>
          </a:p>
          <a:p>
            <a:pPr eaLnBrk="1" hangingPunct="1">
              <a:buFontTx/>
              <a:buNone/>
            </a:pPr>
            <a:endParaRPr lang="en-US" dirty="0" smtClean="0"/>
          </a:p>
          <a:p>
            <a:pPr eaLnBrk="1" hangingPunct="1">
              <a:buFontTx/>
              <a:buNone/>
            </a:pPr>
            <a:endParaRPr lang="en-US" dirty="0"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noFill/>
        </p:spPr>
        <p:txBody>
          <a:bodyPr/>
          <a:lstStyle/>
          <a:p>
            <a:pPr eaLnBrk="1" hangingPunct="1"/>
            <a:r>
              <a:rPr lang="en" sz="4000" b="1" smtClean="0">
                <a:solidFill>
                  <a:schemeClr val="tx1"/>
                </a:solidFill>
              </a:rPr>
              <a:t>Expiratory dyspnea</a:t>
            </a:r>
          </a:p>
        </p:txBody>
      </p:sp>
      <p:sp>
        <p:nvSpPr>
          <p:cNvPr id="125955" name="Rectangle 3"/>
          <p:cNvSpPr>
            <a:spLocks noGrp="1" noChangeArrowheads="1"/>
          </p:cNvSpPr>
          <p:nvPr>
            <p:ph idx="1"/>
          </p:nvPr>
        </p:nvSpPr>
        <p:spPr>
          <a:xfrm>
            <a:off x="457200" y="2711450"/>
            <a:ext cx="8229600" cy="4389438"/>
          </a:xfrm>
        </p:spPr>
        <p:txBody>
          <a:bodyPr/>
          <a:lstStyle/>
          <a:p>
            <a:pPr eaLnBrk="1" hangingPunct="1"/>
            <a:r>
              <a:rPr lang="sr-Latn-RS" sz="2800" dirty="0" smtClean="0"/>
              <a:t>Difficult</a:t>
            </a:r>
            <a:r>
              <a:rPr lang="en" sz="2800" dirty="0" smtClean="0"/>
              <a:t> </a:t>
            </a:r>
            <a:r>
              <a:rPr lang="en" sz="2800" dirty="0" smtClean="0"/>
              <a:t>expiration</a:t>
            </a:r>
          </a:p>
          <a:p>
            <a:pPr eaLnBrk="1" hangingPunct="1"/>
            <a:r>
              <a:rPr lang="en" dirty="0" smtClean="0"/>
              <a:t>obstruction of </a:t>
            </a:r>
            <a:r>
              <a:rPr lang="sr-Latn-RS" dirty="0" smtClean="0"/>
              <a:t>the </a:t>
            </a:r>
            <a:r>
              <a:rPr lang="en" dirty="0" smtClean="0"/>
              <a:t>small </a:t>
            </a:r>
            <a:r>
              <a:rPr lang="en" dirty="0" smtClean="0"/>
              <a:t>airways</a:t>
            </a:r>
          </a:p>
          <a:p>
            <a:pPr eaLnBrk="1" hangingPunct="1"/>
            <a:r>
              <a:rPr lang="en" dirty="0" smtClean="0"/>
              <a:t>In bronchiolitis</a:t>
            </a:r>
          </a:p>
          <a:p>
            <a:pPr eaLnBrk="1" hangingPunct="1"/>
            <a:r>
              <a:rPr lang="en" dirty="0" smtClean="0"/>
              <a:t>In bronchial asthma</a:t>
            </a:r>
          </a:p>
          <a:p>
            <a:pPr eaLnBrk="1" hangingPunct="1"/>
            <a:r>
              <a:rPr lang="en" dirty="0" smtClean="0"/>
              <a:t>In chronic obstructive pulmonary disease</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r>
              <a:rPr lang="en" sz="4000" b="1" smtClean="0">
                <a:solidFill>
                  <a:schemeClr val="tx1"/>
                </a:solidFill>
              </a:rPr>
              <a:t>Orthopnea</a:t>
            </a:r>
          </a:p>
        </p:txBody>
      </p:sp>
      <p:sp>
        <p:nvSpPr>
          <p:cNvPr id="126979" name="Rectangle 3"/>
          <p:cNvSpPr>
            <a:spLocks noGrp="1" noChangeArrowheads="1"/>
          </p:cNvSpPr>
          <p:nvPr>
            <p:ph idx="1"/>
          </p:nvPr>
        </p:nvSpPr>
        <p:spPr>
          <a:xfrm>
            <a:off x="250825" y="2352675"/>
            <a:ext cx="8713788" cy="4389438"/>
          </a:xfrm>
        </p:spPr>
        <p:txBody>
          <a:bodyPr/>
          <a:lstStyle/>
          <a:p>
            <a:pPr eaLnBrk="1" hangingPunct="1">
              <a:lnSpc>
                <a:spcPct val="90000"/>
              </a:lnSpc>
            </a:pPr>
            <a:r>
              <a:rPr lang="en" dirty="0" smtClean="0"/>
              <a:t>Difficult breathing in </a:t>
            </a:r>
            <a:r>
              <a:rPr lang="sr-Latn-RS" dirty="0" smtClean="0"/>
              <a:t>the </a:t>
            </a:r>
            <a:r>
              <a:rPr lang="en" dirty="0" smtClean="0"/>
              <a:t>lying position </a:t>
            </a:r>
            <a:r>
              <a:rPr lang="sr-Latn-RS" dirty="0" smtClean="0"/>
              <a:t>due to </a:t>
            </a:r>
            <a:r>
              <a:rPr lang="en" dirty="0" smtClean="0"/>
              <a:t>pulmonary </a:t>
            </a:r>
            <a:r>
              <a:rPr lang="sr-Latn-RS" dirty="0" smtClean="0"/>
              <a:t>stasis</a:t>
            </a:r>
            <a:endParaRPr lang="sr-Latn-CS" dirty="0" smtClean="0"/>
          </a:p>
          <a:p>
            <a:pPr eaLnBrk="1" hangingPunct="1">
              <a:lnSpc>
                <a:spcPct val="90000"/>
              </a:lnSpc>
            </a:pPr>
            <a:r>
              <a:rPr lang="en" dirty="0" smtClean="0"/>
              <a:t>Patients sit down in </a:t>
            </a:r>
            <a:r>
              <a:rPr lang="en" dirty="0" smtClean="0"/>
              <a:t>bed, leg</a:t>
            </a:r>
            <a:r>
              <a:rPr lang="sr-Latn-RS" dirty="0" smtClean="0"/>
              <a:t>s</a:t>
            </a:r>
            <a:r>
              <a:rPr lang="en" dirty="0" smtClean="0"/>
              <a:t> outside</a:t>
            </a:r>
            <a:r>
              <a:rPr lang="sr-Latn-RS" dirty="0" smtClean="0"/>
              <a:t> of </a:t>
            </a:r>
            <a:r>
              <a:rPr lang="en" dirty="0" smtClean="0"/>
              <a:t>bed, under-slung</a:t>
            </a:r>
            <a:r>
              <a:rPr lang="sr-Latn-RS" dirty="0" smtClean="0"/>
              <a:t> with</a:t>
            </a:r>
            <a:r>
              <a:rPr lang="en" dirty="0" smtClean="0"/>
              <a:t> </a:t>
            </a:r>
            <a:r>
              <a:rPr lang="en" dirty="0" smtClean="0"/>
              <a:t>stretched </a:t>
            </a:r>
            <a:r>
              <a:rPr lang="sr-Latn-RS" dirty="0" smtClean="0"/>
              <a:t>arms</a:t>
            </a:r>
            <a:r>
              <a:rPr lang="en" dirty="0" smtClean="0"/>
              <a:t> (reduce </a:t>
            </a:r>
            <a:r>
              <a:rPr lang="en" dirty="0" smtClean="0"/>
              <a:t>venous inflow and </a:t>
            </a:r>
            <a:r>
              <a:rPr lang="en" dirty="0" smtClean="0"/>
              <a:t>use </a:t>
            </a:r>
            <a:r>
              <a:rPr lang="en" dirty="0" smtClean="0"/>
              <a:t>auxiliary respiratory </a:t>
            </a:r>
            <a:r>
              <a:rPr lang="en" dirty="0" smtClean="0"/>
              <a:t>muscles)</a:t>
            </a:r>
            <a:endParaRPr lang="en" dirty="0" smtClean="0"/>
          </a:p>
          <a:p>
            <a:pPr eaLnBrk="1" hangingPunct="1">
              <a:lnSpc>
                <a:spcPct val="90000"/>
              </a:lnSpc>
            </a:pPr>
            <a:r>
              <a:rPr lang="sr-Latn-RS" dirty="0" smtClean="0"/>
              <a:t>C</a:t>
            </a:r>
            <a:r>
              <a:rPr lang="en" dirty="0" smtClean="0"/>
              <a:t>oughing </a:t>
            </a:r>
            <a:r>
              <a:rPr lang="en" dirty="0" smtClean="0"/>
              <a:t>and cough up bloody sparkling content </a:t>
            </a:r>
            <a:r>
              <a:rPr lang="en" dirty="0" smtClean="0"/>
              <a:t>– </a:t>
            </a:r>
            <a:r>
              <a:rPr lang="sr-Latn-RS" dirty="0" smtClean="0"/>
              <a:t>lung </a:t>
            </a:r>
            <a:r>
              <a:rPr lang="en" dirty="0" smtClean="0"/>
              <a:t>edema</a:t>
            </a:r>
            <a:endParaRPr lang="en" dirty="0" smtClean="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ChangeArrowheads="1"/>
          </p:cNvSpPr>
          <p:nvPr/>
        </p:nvSpPr>
        <p:spPr bwMode="auto">
          <a:xfrm>
            <a:off x="3260725" y="6096000"/>
            <a:ext cx="2028825" cy="457200"/>
          </a:xfrm>
          <a:prstGeom prst="rect">
            <a:avLst/>
          </a:prstGeom>
          <a:noFill/>
          <a:ln w="9525">
            <a:noFill/>
            <a:miter lim="800000"/>
            <a:headEnd/>
            <a:tailEnd/>
          </a:ln>
        </p:spPr>
        <p:txBody>
          <a:bodyPr lIns="92075" tIns="46038" rIns="92075" bIns="46038">
            <a:spAutoFit/>
          </a:bodyPr>
          <a:lstStyle/>
          <a:p>
            <a:r>
              <a:rPr lang="en"/>
              <a:t>2 liters of O2</a:t>
            </a:r>
          </a:p>
        </p:txBody>
      </p:sp>
      <p:pic>
        <p:nvPicPr>
          <p:cNvPr id="3" name="Picture 2"/>
          <p:cNvPicPr>
            <a:picLocks noChangeArrowheads="1"/>
          </p:cNvPicPr>
          <p:nvPr/>
        </p:nvPicPr>
        <p:blipFill>
          <a:blip r:embed="rId3"/>
          <a:srcRect/>
          <a:stretch>
            <a:fillRect/>
          </a:stretch>
        </p:blipFill>
        <p:spPr bwMode="auto">
          <a:xfrm>
            <a:off x="393700" y="430212"/>
            <a:ext cx="8750300" cy="5894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42"/>
          <p:cNvGrpSpPr>
            <a:grpSpLocks/>
          </p:cNvGrpSpPr>
          <p:nvPr/>
        </p:nvGrpSpPr>
        <p:grpSpPr bwMode="auto">
          <a:xfrm>
            <a:off x="228600" y="1600200"/>
            <a:ext cx="8782050" cy="4724400"/>
            <a:chOff x="144" y="864"/>
            <a:chExt cx="5532" cy="2976"/>
          </a:xfrm>
        </p:grpSpPr>
        <p:pic>
          <p:nvPicPr>
            <p:cNvPr id="16388" name="Picture 10" descr="DSCF0971"/>
            <p:cNvPicPr>
              <a:picLocks noChangeAspect="1" noChangeArrowheads="1"/>
            </p:cNvPicPr>
            <p:nvPr/>
          </p:nvPicPr>
          <p:blipFill>
            <a:blip r:embed="rId2">
              <a:lum bright="24000"/>
            </a:blip>
            <a:srcRect/>
            <a:stretch>
              <a:fillRect/>
            </a:stretch>
          </p:blipFill>
          <p:spPr bwMode="auto">
            <a:xfrm>
              <a:off x="672" y="864"/>
              <a:ext cx="4512" cy="2976"/>
            </a:xfrm>
            <a:prstGeom prst="rect">
              <a:avLst/>
            </a:prstGeom>
            <a:noFill/>
            <a:ln w="9525">
              <a:noFill/>
              <a:miter lim="800000"/>
              <a:headEnd/>
              <a:tailEnd/>
            </a:ln>
          </p:spPr>
        </p:pic>
        <p:sp>
          <p:nvSpPr>
            <p:cNvPr id="16389" name="Line 12"/>
            <p:cNvSpPr>
              <a:spLocks noChangeShapeType="1"/>
            </p:cNvSpPr>
            <p:nvPr/>
          </p:nvSpPr>
          <p:spPr bwMode="auto">
            <a:xfrm>
              <a:off x="2992" y="1431"/>
              <a:ext cx="0" cy="2324"/>
            </a:xfrm>
            <a:prstGeom prst="line">
              <a:avLst/>
            </a:prstGeom>
            <a:noFill/>
            <a:ln w="19050">
              <a:solidFill>
                <a:schemeClr val="bg1"/>
              </a:solidFill>
              <a:round/>
              <a:headEnd/>
              <a:tailEnd/>
            </a:ln>
          </p:spPr>
          <p:txBody>
            <a:bodyPr/>
            <a:lstStyle/>
            <a:p>
              <a:endParaRPr lang="en-US"/>
            </a:p>
          </p:txBody>
        </p:sp>
        <p:sp>
          <p:nvSpPr>
            <p:cNvPr id="16390" name="Line 14"/>
            <p:cNvSpPr>
              <a:spLocks noChangeShapeType="1"/>
            </p:cNvSpPr>
            <p:nvPr/>
          </p:nvSpPr>
          <p:spPr bwMode="auto">
            <a:xfrm>
              <a:off x="3766" y="1431"/>
              <a:ext cx="0" cy="2324"/>
            </a:xfrm>
            <a:prstGeom prst="line">
              <a:avLst/>
            </a:prstGeom>
            <a:noFill/>
            <a:ln w="19050">
              <a:solidFill>
                <a:srgbClr val="00CCFF"/>
              </a:solidFill>
              <a:round/>
              <a:headEnd/>
              <a:tailEnd/>
            </a:ln>
          </p:spPr>
          <p:txBody>
            <a:bodyPr/>
            <a:lstStyle/>
            <a:p>
              <a:endParaRPr lang="en-US"/>
            </a:p>
          </p:txBody>
        </p:sp>
        <p:sp>
          <p:nvSpPr>
            <p:cNvPr id="16391" name="Line 18"/>
            <p:cNvSpPr>
              <a:spLocks noChangeShapeType="1"/>
            </p:cNvSpPr>
            <p:nvPr/>
          </p:nvSpPr>
          <p:spPr bwMode="auto">
            <a:xfrm flipH="1">
              <a:off x="3552" y="1008"/>
              <a:ext cx="336" cy="240"/>
            </a:xfrm>
            <a:prstGeom prst="line">
              <a:avLst/>
            </a:prstGeom>
            <a:noFill/>
            <a:ln w="28575">
              <a:solidFill>
                <a:srgbClr val="00FF00"/>
              </a:solidFill>
              <a:round/>
              <a:headEnd/>
              <a:tailEnd type="triangle" w="med" len="med"/>
            </a:ln>
          </p:spPr>
          <p:txBody>
            <a:bodyPr/>
            <a:lstStyle/>
            <a:p>
              <a:endParaRPr lang="en-US"/>
            </a:p>
          </p:txBody>
        </p:sp>
        <p:sp>
          <p:nvSpPr>
            <p:cNvPr id="16392" name="Line 20"/>
            <p:cNvSpPr>
              <a:spLocks noChangeShapeType="1"/>
            </p:cNvSpPr>
            <p:nvPr/>
          </p:nvSpPr>
          <p:spPr bwMode="auto">
            <a:xfrm>
              <a:off x="2208" y="1008"/>
              <a:ext cx="768" cy="336"/>
            </a:xfrm>
            <a:prstGeom prst="line">
              <a:avLst/>
            </a:prstGeom>
            <a:noFill/>
            <a:ln w="28575">
              <a:solidFill>
                <a:schemeClr val="accent2"/>
              </a:solidFill>
              <a:round/>
              <a:headEnd/>
              <a:tailEnd type="triangle" w="med" len="med"/>
            </a:ln>
          </p:spPr>
          <p:txBody>
            <a:bodyPr/>
            <a:lstStyle/>
            <a:p>
              <a:endParaRPr lang="en-US"/>
            </a:p>
          </p:txBody>
        </p:sp>
        <p:sp>
          <p:nvSpPr>
            <p:cNvPr id="16393" name="Line 21"/>
            <p:cNvSpPr>
              <a:spLocks noChangeShapeType="1"/>
            </p:cNvSpPr>
            <p:nvPr/>
          </p:nvSpPr>
          <p:spPr bwMode="auto">
            <a:xfrm flipV="1">
              <a:off x="1584" y="1488"/>
              <a:ext cx="528" cy="240"/>
            </a:xfrm>
            <a:prstGeom prst="line">
              <a:avLst/>
            </a:prstGeom>
            <a:noFill/>
            <a:ln w="28575">
              <a:solidFill>
                <a:srgbClr val="00FFFF"/>
              </a:solidFill>
              <a:round/>
              <a:headEnd/>
              <a:tailEnd type="triangle" w="med" len="med"/>
            </a:ln>
          </p:spPr>
          <p:txBody>
            <a:bodyPr/>
            <a:lstStyle/>
            <a:p>
              <a:endParaRPr lang="en-US"/>
            </a:p>
          </p:txBody>
        </p:sp>
        <p:sp>
          <p:nvSpPr>
            <p:cNvPr id="16394" name="Line 23"/>
            <p:cNvSpPr>
              <a:spLocks noChangeShapeType="1"/>
            </p:cNvSpPr>
            <p:nvPr/>
          </p:nvSpPr>
          <p:spPr bwMode="auto">
            <a:xfrm>
              <a:off x="3216" y="1536"/>
              <a:ext cx="0" cy="2016"/>
            </a:xfrm>
            <a:prstGeom prst="line">
              <a:avLst/>
            </a:prstGeom>
            <a:noFill/>
            <a:ln w="19050">
              <a:solidFill>
                <a:srgbClr val="333399"/>
              </a:solidFill>
              <a:round/>
              <a:headEnd/>
              <a:tailEnd/>
            </a:ln>
          </p:spPr>
          <p:txBody>
            <a:bodyPr/>
            <a:lstStyle/>
            <a:p>
              <a:endParaRPr lang="en-US"/>
            </a:p>
          </p:txBody>
        </p:sp>
        <p:sp>
          <p:nvSpPr>
            <p:cNvPr id="16395" name="Line 24"/>
            <p:cNvSpPr>
              <a:spLocks noChangeShapeType="1"/>
            </p:cNvSpPr>
            <p:nvPr/>
          </p:nvSpPr>
          <p:spPr bwMode="auto">
            <a:xfrm>
              <a:off x="3504" y="1536"/>
              <a:ext cx="0" cy="2016"/>
            </a:xfrm>
            <a:prstGeom prst="line">
              <a:avLst/>
            </a:prstGeom>
            <a:noFill/>
            <a:ln w="19050">
              <a:solidFill>
                <a:srgbClr val="333399"/>
              </a:solidFill>
              <a:round/>
              <a:headEnd/>
              <a:tailEnd/>
            </a:ln>
          </p:spPr>
          <p:txBody>
            <a:bodyPr/>
            <a:lstStyle/>
            <a:p>
              <a:endParaRPr lang="en-US"/>
            </a:p>
          </p:txBody>
        </p:sp>
        <p:sp>
          <p:nvSpPr>
            <p:cNvPr id="17420" name="Text Box 26"/>
            <p:cNvSpPr txBox="1">
              <a:spLocks noChangeArrowheads="1"/>
            </p:cNvSpPr>
            <p:nvPr/>
          </p:nvSpPr>
          <p:spPr bwMode="auto">
            <a:xfrm>
              <a:off x="1115" y="3408"/>
              <a:ext cx="1410"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epigastric angle</a:t>
              </a:r>
              <a:endParaRPr lang="en-US" altLang="zh-CN" b="0">
                <a:latin typeface="+mn-lt"/>
                <a:ea typeface="楷体_GB2312"/>
                <a:cs typeface="楷体_GB2312"/>
              </a:endParaRPr>
            </a:p>
          </p:txBody>
        </p:sp>
        <p:sp>
          <p:nvSpPr>
            <p:cNvPr id="16397" name="Line 27"/>
            <p:cNvSpPr>
              <a:spLocks noChangeShapeType="1"/>
            </p:cNvSpPr>
            <p:nvPr/>
          </p:nvSpPr>
          <p:spPr bwMode="auto">
            <a:xfrm flipV="1">
              <a:off x="2496" y="3024"/>
              <a:ext cx="432" cy="480"/>
            </a:xfrm>
            <a:prstGeom prst="line">
              <a:avLst/>
            </a:prstGeom>
            <a:noFill/>
            <a:ln w="28575">
              <a:solidFill>
                <a:srgbClr val="CCFFFF"/>
              </a:solidFill>
              <a:round/>
              <a:headEnd/>
              <a:tailEnd type="triangle" w="med" len="med"/>
            </a:ln>
          </p:spPr>
          <p:txBody>
            <a:bodyPr/>
            <a:lstStyle/>
            <a:p>
              <a:endParaRPr lang="en-US"/>
            </a:p>
          </p:txBody>
        </p:sp>
        <p:sp>
          <p:nvSpPr>
            <p:cNvPr id="17422" name="Text Box 28"/>
            <p:cNvSpPr txBox="1">
              <a:spLocks noChangeArrowheads="1"/>
            </p:cNvSpPr>
            <p:nvPr/>
          </p:nvSpPr>
          <p:spPr bwMode="auto">
            <a:xfrm>
              <a:off x="144" y="1632"/>
              <a:ext cx="1921" cy="252"/>
            </a:xfrm>
            <a:prstGeom prst="rect">
              <a:avLst/>
            </a:prstGeom>
            <a:solidFill>
              <a:schemeClr val="bg1"/>
            </a:solidFill>
            <a:ln w="9525">
              <a:solidFill>
                <a:srgbClr val="000080"/>
              </a:solidFill>
              <a:miter lim="800000"/>
              <a:headEnd/>
              <a:tailEnd/>
            </a:ln>
          </p:spPr>
          <p:txBody>
            <a:bodyPr wrap="none">
              <a:spAutoFit/>
            </a:bodyPr>
            <a:lstStyle/>
            <a:p>
              <a:pPr>
                <a:defRPr/>
              </a:pPr>
              <a:r>
                <a:rPr lang="en" altLang="zh-CN" sz="2000" b="0">
                  <a:latin typeface="+mn-lt"/>
                  <a:ea typeface="楷体_GB2312"/>
                  <a:cs typeface="楷体_GB2312"/>
                </a:rPr>
                <a:t>Infraclavicular fossa</a:t>
              </a:r>
            </a:p>
          </p:txBody>
        </p:sp>
        <p:sp>
          <p:nvSpPr>
            <p:cNvPr id="16399" name="Line 30"/>
            <p:cNvSpPr>
              <a:spLocks noChangeShapeType="1"/>
            </p:cNvSpPr>
            <p:nvPr/>
          </p:nvSpPr>
          <p:spPr bwMode="auto">
            <a:xfrm>
              <a:off x="2112" y="2592"/>
              <a:ext cx="864" cy="0"/>
            </a:xfrm>
            <a:prstGeom prst="line">
              <a:avLst/>
            </a:prstGeom>
            <a:noFill/>
            <a:ln w="9525">
              <a:solidFill>
                <a:schemeClr val="accent2"/>
              </a:solidFill>
              <a:round/>
              <a:headEnd/>
              <a:tailEnd/>
            </a:ln>
          </p:spPr>
          <p:txBody>
            <a:bodyPr/>
            <a:lstStyle/>
            <a:p>
              <a:endParaRPr lang="en-US"/>
            </a:p>
          </p:txBody>
        </p:sp>
        <p:sp>
          <p:nvSpPr>
            <p:cNvPr id="17424" name="Text Box 31"/>
            <p:cNvSpPr txBox="1">
              <a:spLocks noChangeArrowheads="1"/>
            </p:cNvSpPr>
            <p:nvPr/>
          </p:nvSpPr>
          <p:spPr bwMode="auto">
            <a:xfrm>
              <a:off x="768" y="2496"/>
              <a:ext cx="1941"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Front center line</a:t>
              </a:r>
            </a:p>
          </p:txBody>
        </p:sp>
        <p:sp>
          <p:nvSpPr>
            <p:cNvPr id="17425" name="Text Box 32"/>
            <p:cNvSpPr txBox="1">
              <a:spLocks noChangeArrowheads="1"/>
            </p:cNvSpPr>
            <p:nvPr/>
          </p:nvSpPr>
          <p:spPr bwMode="auto">
            <a:xfrm>
              <a:off x="720" y="912"/>
              <a:ext cx="1602" cy="252"/>
            </a:xfrm>
            <a:prstGeom prst="rect">
              <a:avLst/>
            </a:prstGeom>
            <a:solidFill>
              <a:schemeClr val="bg1"/>
            </a:solidFill>
            <a:ln w="9525">
              <a:noFill/>
              <a:miter lim="800000"/>
              <a:headEnd/>
              <a:tailEnd/>
            </a:ln>
          </p:spPr>
          <p:txBody>
            <a:bodyPr wrap="none">
              <a:spAutoFit/>
            </a:bodyPr>
            <a:lstStyle/>
            <a:p>
              <a:pPr>
                <a:defRPr/>
              </a:pPr>
              <a:r>
                <a:rPr lang="en" altLang="zh-CN" sz="2000" b="0" dirty="0" err="1">
                  <a:latin typeface="+mn-lt"/>
                  <a:ea typeface="楷体_GB2312"/>
                  <a:cs typeface="楷体_GB2312"/>
                </a:rPr>
                <a:t>Suprasternal</a:t>
              </a:r>
              <a:r>
                <a:rPr lang="en" altLang="zh-CN" sz="2000" b="0" dirty="0">
                  <a:latin typeface="+mn-lt"/>
                  <a:ea typeface="楷体_GB2312"/>
                  <a:cs typeface="楷体_GB2312"/>
                </a:rPr>
                <a:t> </a:t>
              </a:r>
              <a:r>
                <a:rPr lang="en" altLang="zh-CN" sz="2000" b="0" dirty="0" err="1">
                  <a:latin typeface="+mn-lt"/>
                  <a:ea typeface="楷体_GB2312"/>
                  <a:cs typeface="楷体_GB2312"/>
                </a:rPr>
                <a:t>pit</a:t>
              </a:r>
              <a:endParaRPr lang="en-US" altLang="zh-CN" sz="2000" b="0" dirty="0">
                <a:latin typeface="+mn-lt"/>
                <a:ea typeface="楷体_GB2312"/>
                <a:cs typeface="楷体_GB2312"/>
              </a:endParaRPr>
            </a:p>
          </p:txBody>
        </p:sp>
        <p:sp>
          <p:nvSpPr>
            <p:cNvPr id="17426" name="Text Box 33"/>
            <p:cNvSpPr txBox="1">
              <a:spLocks noChangeArrowheads="1"/>
            </p:cNvSpPr>
            <p:nvPr/>
          </p:nvSpPr>
          <p:spPr bwMode="auto">
            <a:xfrm>
              <a:off x="3984" y="912"/>
              <a:ext cx="1692" cy="233"/>
            </a:xfrm>
            <a:prstGeom prst="rect">
              <a:avLst/>
            </a:prstGeom>
            <a:solidFill>
              <a:schemeClr val="bg1"/>
            </a:solidFill>
            <a:ln w="9525">
              <a:noFill/>
              <a:miter lim="800000"/>
              <a:headEnd/>
              <a:tailEnd/>
            </a:ln>
          </p:spPr>
          <p:txBody>
            <a:bodyPr wrap="none">
              <a:spAutoFit/>
            </a:bodyPr>
            <a:lstStyle/>
            <a:p>
              <a:pPr>
                <a:defRPr/>
              </a:pPr>
              <a:r>
                <a:rPr lang="en" altLang="zh-CN" sz="1800" b="0">
                  <a:latin typeface="+mn-lt"/>
                  <a:ea typeface="楷体_GB2312"/>
                  <a:cs typeface="楷体_GB2312"/>
                </a:rPr>
                <a:t>Supraclavicular fossa</a:t>
              </a:r>
            </a:p>
          </p:txBody>
        </p:sp>
        <p:sp>
          <p:nvSpPr>
            <p:cNvPr id="16403" name="Line 36"/>
            <p:cNvSpPr>
              <a:spLocks noChangeShapeType="1"/>
            </p:cNvSpPr>
            <p:nvPr/>
          </p:nvSpPr>
          <p:spPr bwMode="auto">
            <a:xfrm>
              <a:off x="3216" y="1776"/>
              <a:ext cx="1200" cy="0"/>
            </a:xfrm>
            <a:prstGeom prst="line">
              <a:avLst/>
            </a:prstGeom>
            <a:noFill/>
            <a:ln w="9525">
              <a:solidFill>
                <a:srgbClr val="00CCFF"/>
              </a:solidFill>
              <a:round/>
              <a:headEnd/>
              <a:tailEnd/>
            </a:ln>
          </p:spPr>
          <p:txBody>
            <a:bodyPr/>
            <a:lstStyle/>
            <a:p>
              <a:endParaRPr lang="en-US"/>
            </a:p>
          </p:txBody>
        </p:sp>
        <p:sp>
          <p:nvSpPr>
            <p:cNvPr id="16404" name="Line 37"/>
            <p:cNvSpPr>
              <a:spLocks noChangeShapeType="1"/>
            </p:cNvSpPr>
            <p:nvPr/>
          </p:nvSpPr>
          <p:spPr bwMode="auto">
            <a:xfrm>
              <a:off x="3504" y="2544"/>
              <a:ext cx="864" cy="0"/>
            </a:xfrm>
            <a:prstGeom prst="line">
              <a:avLst/>
            </a:prstGeom>
            <a:noFill/>
            <a:ln w="9525">
              <a:solidFill>
                <a:srgbClr val="00CCFF"/>
              </a:solidFill>
              <a:round/>
              <a:headEnd/>
              <a:tailEnd/>
            </a:ln>
          </p:spPr>
          <p:txBody>
            <a:bodyPr/>
            <a:lstStyle/>
            <a:p>
              <a:endParaRPr lang="en-US"/>
            </a:p>
          </p:txBody>
        </p:sp>
        <p:sp>
          <p:nvSpPr>
            <p:cNvPr id="16405" name="Line 38"/>
            <p:cNvSpPr>
              <a:spLocks noChangeShapeType="1"/>
            </p:cNvSpPr>
            <p:nvPr/>
          </p:nvSpPr>
          <p:spPr bwMode="auto">
            <a:xfrm>
              <a:off x="3792" y="2976"/>
              <a:ext cx="816" cy="0"/>
            </a:xfrm>
            <a:prstGeom prst="line">
              <a:avLst/>
            </a:prstGeom>
            <a:noFill/>
            <a:ln w="9525">
              <a:solidFill>
                <a:srgbClr val="00CCFF"/>
              </a:solidFill>
              <a:round/>
              <a:headEnd/>
              <a:tailEnd/>
            </a:ln>
          </p:spPr>
          <p:txBody>
            <a:bodyPr/>
            <a:lstStyle/>
            <a:p>
              <a:endParaRPr lang="en-US"/>
            </a:p>
          </p:txBody>
        </p:sp>
        <p:sp>
          <p:nvSpPr>
            <p:cNvPr id="17430" name="Text Box 39"/>
            <p:cNvSpPr txBox="1">
              <a:spLocks noChangeArrowheads="1"/>
            </p:cNvSpPr>
            <p:nvPr/>
          </p:nvSpPr>
          <p:spPr bwMode="auto">
            <a:xfrm>
              <a:off x="4560" y="1680"/>
              <a:ext cx="1113" cy="213"/>
            </a:xfrm>
            <a:prstGeom prst="rect">
              <a:avLst/>
            </a:prstGeom>
            <a:solidFill>
              <a:schemeClr val="bg1"/>
            </a:solidFill>
            <a:ln w="9525">
              <a:noFill/>
              <a:miter lim="800000"/>
              <a:headEnd/>
              <a:tailEnd/>
            </a:ln>
          </p:spPr>
          <p:txBody>
            <a:bodyPr wrap="none">
              <a:spAutoFit/>
            </a:bodyPr>
            <a:lstStyle/>
            <a:p>
              <a:pPr>
                <a:defRPr/>
              </a:pPr>
              <a:r>
                <a:rPr lang="en" altLang="zh-CN" sz="1600" b="0">
                  <a:latin typeface="+mn-lt"/>
                  <a:ea typeface="楷体_GB2312"/>
                  <a:cs typeface="楷体_GB2312"/>
                </a:rPr>
                <a:t>Sternal line</a:t>
              </a:r>
            </a:p>
          </p:txBody>
        </p:sp>
        <p:sp>
          <p:nvSpPr>
            <p:cNvPr id="17431" name="Text Box 40"/>
            <p:cNvSpPr txBox="1">
              <a:spLocks noChangeArrowheads="1"/>
            </p:cNvSpPr>
            <p:nvPr/>
          </p:nvSpPr>
          <p:spPr bwMode="auto">
            <a:xfrm>
              <a:off x="4286" y="2400"/>
              <a:ext cx="1378" cy="213"/>
            </a:xfrm>
            <a:prstGeom prst="rect">
              <a:avLst/>
            </a:prstGeom>
            <a:solidFill>
              <a:schemeClr val="bg1"/>
            </a:solidFill>
            <a:ln w="9525">
              <a:noFill/>
              <a:miter lim="800000"/>
              <a:headEnd/>
              <a:tailEnd/>
            </a:ln>
          </p:spPr>
          <p:txBody>
            <a:bodyPr wrap="none">
              <a:spAutoFit/>
            </a:bodyPr>
            <a:lstStyle/>
            <a:p>
              <a:pPr>
                <a:defRPr/>
              </a:pPr>
              <a:r>
                <a:rPr lang="en" altLang="zh-CN" sz="1600" b="0">
                  <a:latin typeface="+mn-lt"/>
                  <a:ea typeface="楷体_GB2312"/>
                  <a:cs typeface="楷体_GB2312"/>
                </a:rPr>
                <a:t>Parasternal line</a:t>
              </a:r>
            </a:p>
          </p:txBody>
        </p:sp>
        <p:sp>
          <p:nvSpPr>
            <p:cNvPr id="17432" name="Text Box 41"/>
            <p:cNvSpPr txBox="1">
              <a:spLocks noChangeArrowheads="1"/>
            </p:cNvSpPr>
            <p:nvPr/>
          </p:nvSpPr>
          <p:spPr bwMode="auto">
            <a:xfrm>
              <a:off x="3878" y="3120"/>
              <a:ext cx="1703" cy="213"/>
            </a:xfrm>
            <a:prstGeom prst="rect">
              <a:avLst/>
            </a:prstGeom>
            <a:solidFill>
              <a:schemeClr val="bg1"/>
            </a:solidFill>
            <a:ln w="9525">
              <a:noFill/>
              <a:miter lim="800000"/>
              <a:headEnd/>
              <a:tailEnd/>
            </a:ln>
          </p:spPr>
          <p:txBody>
            <a:bodyPr wrap="none">
              <a:spAutoFit/>
            </a:bodyPr>
            <a:lstStyle/>
            <a:p>
              <a:pPr>
                <a:defRPr/>
              </a:pPr>
              <a:r>
                <a:rPr lang="en" altLang="zh-CN" sz="1600" b="0">
                  <a:latin typeface="+mn-lt"/>
                  <a:ea typeface="楷体_GB2312"/>
                  <a:cs typeface="楷体_GB2312"/>
                </a:rPr>
                <a:t>Medioclavicular line</a:t>
              </a:r>
            </a:p>
          </p:txBody>
        </p:sp>
      </p:grpSp>
      <p:sp>
        <p:nvSpPr>
          <p:cNvPr id="13315" name="Title 23"/>
          <p:cNvSpPr>
            <a:spLocks noGrp="1"/>
          </p:cNvSpPr>
          <p:nvPr>
            <p:ph type="title"/>
          </p:nvPr>
        </p:nvSpPr>
        <p:spPr>
          <a:xfrm>
            <a:off x="323850" y="333375"/>
            <a:ext cx="8640763"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eaLnBrk="1" fontAlgn="auto" hangingPunct="1">
              <a:spcAft>
                <a:spcPts val="0"/>
              </a:spcAft>
              <a:defRPr/>
            </a:pPr>
            <a:r>
              <a:rPr lang="en" sz="3600" b="1" dirty="0" smtClean="0">
                <a:solidFill>
                  <a:schemeClr val="tx1"/>
                </a:solidFill>
              </a:rPr>
              <a:t>Anatomical orientational lines and concepts on the front </a:t>
            </a:r>
            <a:r>
              <a:rPr lang="sr-Latn-RS" sz="3600" b="1" dirty="0" smtClean="0">
                <a:solidFill>
                  <a:schemeClr val="tx1"/>
                </a:solidFill>
              </a:rPr>
              <a:t>side of the</a:t>
            </a:r>
            <a:r>
              <a:rPr lang="en" sz="3600" b="1" dirty="0" smtClean="0">
                <a:solidFill>
                  <a:schemeClr val="tx1"/>
                </a:solidFill>
              </a:rPr>
              <a:t> chest</a:t>
            </a:r>
            <a:endParaRPr lang="en-US" sz="3600" b="1" dirty="0" smtClean="0">
              <a:solidFill>
                <a:schemeClr val="tx1"/>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sr-Latn-RS" sz="4400" b="1" dirty="0">
                <a:solidFill>
                  <a:schemeClr val="tx1"/>
                </a:solidFill>
              </a:rPr>
              <a:t>C</a:t>
            </a:r>
            <a:r>
              <a:rPr lang="en" sz="4400" b="1" dirty="0" smtClean="0">
                <a:solidFill>
                  <a:schemeClr val="tx1"/>
                </a:solidFill>
              </a:rPr>
              <a:t>hest</a:t>
            </a:r>
            <a:r>
              <a:rPr lang="sr-Latn-RS" sz="4400" b="1" dirty="0" smtClean="0">
                <a:solidFill>
                  <a:schemeClr val="tx1"/>
                </a:solidFill>
              </a:rPr>
              <a:t> pain</a:t>
            </a:r>
            <a:endParaRPr lang="en-GB" sz="4400" b="1" dirty="0" smtClean="0">
              <a:solidFill>
                <a:schemeClr val="tx1"/>
              </a:solidFill>
            </a:endParaRPr>
          </a:p>
        </p:txBody>
      </p:sp>
      <p:sp>
        <p:nvSpPr>
          <p:cNvPr id="129027" name="Rectangle 3"/>
          <p:cNvSpPr>
            <a:spLocks noGrp="1" noChangeArrowheads="1"/>
          </p:cNvSpPr>
          <p:nvPr>
            <p:ph idx="1"/>
          </p:nvPr>
        </p:nvSpPr>
        <p:spPr>
          <a:xfrm>
            <a:off x="179388" y="2279650"/>
            <a:ext cx="8507412" cy="4389438"/>
          </a:xfrm>
        </p:spPr>
        <p:txBody>
          <a:bodyPr/>
          <a:lstStyle/>
          <a:p>
            <a:pPr eaLnBrk="1" hangingPunct="1"/>
            <a:endParaRPr lang="hr-HR" dirty="0" smtClean="0">
              <a:solidFill>
                <a:srgbClr val="FFCC00"/>
              </a:solidFill>
            </a:endParaRPr>
          </a:p>
          <a:p>
            <a:pPr eaLnBrk="1" hangingPunct="1"/>
            <a:r>
              <a:rPr lang="en" b="1" dirty="0" smtClean="0">
                <a:solidFill>
                  <a:srgbClr val="FF0000"/>
                </a:solidFill>
              </a:rPr>
              <a:t>Diseases </a:t>
            </a:r>
            <a:r>
              <a:rPr lang="sr-Latn-RS" b="1" dirty="0" smtClean="0">
                <a:solidFill>
                  <a:srgbClr val="FF0000"/>
                </a:solidFill>
              </a:rPr>
              <a:t>of the</a:t>
            </a:r>
            <a:r>
              <a:rPr lang="en" b="1" dirty="0" smtClean="0">
                <a:solidFill>
                  <a:srgbClr val="FF0000"/>
                </a:solidFill>
              </a:rPr>
              <a:t>:</a:t>
            </a:r>
            <a:endParaRPr lang="en" b="1" dirty="0" smtClean="0">
              <a:solidFill>
                <a:srgbClr val="FF0000"/>
              </a:solidFill>
            </a:endParaRPr>
          </a:p>
          <a:p>
            <a:pPr eaLnBrk="1" hangingPunct="1">
              <a:buFontTx/>
              <a:buNone/>
            </a:pPr>
            <a:r>
              <a:rPr lang="en" dirty="0" smtClean="0">
                <a:solidFill>
                  <a:srgbClr val="FFCC00"/>
                </a:solidFill>
              </a:rPr>
              <a:t>            </a:t>
            </a:r>
            <a:r>
              <a:rPr lang="sr-Latn-RS" dirty="0">
                <a:solidFill>
                  <a:schemeClr val="tx2"/>
                </a:solidFill>
              </a:rPr>
              <a:t>C</a:t>
            </a:r>
            <a:r>
              <a:rPr lang="en" dirty="0" smtClean="0">
                <a:solidFill>
                  <a:schemeClr val="tx2"/>
                </a:solidFill>
              </a:rPr>
              <a:t>hest </a:t>
            </a:r>
            <a:r>
              <a:rPr lang="sr-Latn-RS" dirty="0" smtClean="0">
                <a:solidFill>
                  <a:schemeClr val="tx2"/>
                </a:solidFill>
              </a:rPr>
              <a:t>wall</a:t>
            </a:r>
            <a:endParaRPr lang="hr-HR" dirty="0" smtClean="0">
              <a:solidFill>
                <a:schemeClr val="tx2"/>
              </a:solidFill>
            </a:endParaRPr>
          </a:p>
          <a:p>
            <a:pPr eaLnBrk="1" hangingPunct="1">
              <a:buFontTx/>
              <a:buNone/>
            </a:pPr>
            <a:r>
              <a:rPr lang="en" dirty="0" smtClean="0">
                <a:solidFill>
                  <a:schemeClr val="tx2"/>
                </a:solidFill>
              </a:rPr>
              <a:t>            </a:t>
            </a:r>
            <a:r>
              <a:rPr lang="sr-Latn-RS" dirty="0">
                <a:solidFill>
                  <a:schemeClr val="tx2"/>
                </a:solidFill>
              </a:rPr>
              <a:t>B</a:t>
            </a:r>
            <a:r>
              <a:rPr lang="en" dirty="0" smtClean="0">
                <a:solidFill>
                  <a:schemeClr val="tx2"/>
                </a:solidFill>
              </a:rPr>
              <a:t>reathing</a:t>
            </a:r>
            <a:r>
              <a:rPr lang="sr-Latn-RS" dirty="0" smtClean="0">
                <a:solidFill>
                  <a:schemeClr val="tx2"/>
                </a:solidFill>
              </a:rPr>
              <a:t> organs</a:t>
            </a:r>
            <a:endParaRPr lang="hr-HR" dirty="0" smtClean="0">
              <a:solidFill>
                <a:schemeClr val="tx2"/>
              </a:solidFill>
            </a:endParaRPr>
          </a:p>
          <a:p>
            <a:pPr eaLnBrk="1" hangingPunct="1">
              <a:buFontTx/>
              <a:buNone/>
            </a:pPr>
            <a:r>
              <a:rPr lang="en" dirty="0" smtClean="0">
                <a:solidFill>
                  <a:schemeClr val="tx2"/>
                </a:solidFill>
              </a:rPr>
              <a:t>            </a:t>
            </a:r>
            <a:r>
              <a:rPr lang="sr-Latn-RS" dirty="0" smtClean="0">
                <a:solidFill>
                  <a:schemeClr val="tx2"/>
                </a:solidFill>
              </a:rPr>
              <a:t>Heart</a:t>
            </a:r>
            <a:r>
              <a:rPr lang="en" dirty="0" smtClean="0">
                <a:solidFill>
                  <a:schemeClr val="tx2"/>
                </a:solidFill>
              </a:rPr>
              <a:t> </a:t>
            </a:r>
            <a:r>
              <a:rPr lang="en" dirty="0" smtClean="0">
                <a:solidFill>
                  <a:schemeClr val="tx2"/>
                </a:solidFill>
              </a:rPr>
              <a:t>and </a:t>
            </a:r>
            <a:r>
              <a:rPr lang="sr-Latn-RS" dirty="0" smtClean="0">
                <a:solidFill>
                  <a:schemeClr val="tx2"/>
                </a:solidFill>
              </a:rPr>
              <a:t>b</a:t>
            </a:r>
            <a:r>
              <a:rPr lang="en" dirty="0" smtClean="0">
                <a:solidFill>
                  <a:schemeClr val="tx2"/>
                </a:solidFill>
              </a:rPr>
              <a:t>lood </a:t>
            </a:r>
            <a:r>
              <a:rPr lang="sr-Latn-RS" dirty="0" smtClean="0">
                <a:solidFill>
                  <a:schemeClr val="tx2"/>
                </a:solidFill>
              </a:rPr>
              <a:t>vessels</a:t>
            </a:r>
            <a:endParaRPr lang="en-GB" dirty="0" smtClean="0">
              <a:solidFill>
                <a:srgbClr val="FFCC00"/>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78541" y="778389"/>
            <a:ext cx="8229600" cy="1143000"/>
          </a:xfrm>
        </p:spPr>
        <p:txBody>
          <a:bodyPr/>
          <a:lstStyle/>
          <a:p>
            <a:pPr eaLnBrk="1" hangingPunct="1"/>
            <a:r>
              <a:rPr lang="sr-Latn-RS" sz="4000" b="1" dirty="0" smtClean="0">
                <a:solidFill>
                  <a:schemeClr val="tx1"/>
                </a:solidFill>
              </a:rPr>
              <a:t>Chest </a:t>
            </a:r>
            <a:r>
              <a:rPr lang="en" sz="4000" b="1" dirty="0" smtClean="0">
                <a:solidFill>
                  <a:schemeClr val="tx1"/>
                </a:solidFill>
              </a:rPr>
              <a:t>pain</a:t>
            </a:r>
            <a:r>
              <a:rPr lang="sr-Latn-CS" sz="4000" b="1" dirty="0" smtClean="0">
                <a:solidFill>
                  <a:schemeClr val="tx1"/>
                </a:solidFill>
              </a:rPr>
              <a:t/>
            </a:r>
            <a:br>
              <a:rPr lang="sr-Latn-CS" sz="4000" b="1" dirty="0" smtClean="0">
                <a:solidFill>
                  <a:schemeClr val="tx1"/>
                </a:solidFill>
              </a:rPr>
            </a:br>
            <a:endParaRPr lang="en-US" sz="4000" b="1" dirty="0" smtClean="0">
              <a:solidFill>
                <a:schemeClr val="tx1"/>
              </a:solidFill>
            </a:endParaRPr>
          </a:p>
        </p:txBody>
      </p:sp>
      <p:sp>
        <p:nvSpPr>
          <p:cNvPr id="130051" name="Rectangle 3"/>
          <p:cNvSpPr>
            <a:spLocks noGrp="1" noChangeArrowheads="1"/>
          </p:cNvSpPr>
          <p:nvPr>
            <p:ph idx="1"/>
          </p:nvPr>
        </p:nvSpPr>
        <p:spPr>
          <a:xfrm>
            <a:off x="107950" y="1935163"/>
            <a:ext cx="8578850" cy="4389437"/>
          </a:xfrm>
        </p:spPr>
        <p:txBody>
          <a:bodyPr/>
          <a:lstStyle/>
          <a:p>
            <a:pPr eaLnBrk="1" hangingPunct="1">
              <a:lnSpc>
                <a:spcPct val="80000"/>
              </a:lnSpc>
            </a:pPr>
            <a:r>
              <a:rPr lang="en" sz="2800" dirty="0" smtClean="0"/>
              <a:t>Quality </a:t>
            </a:r>
            <a:r>
              <a:rPr lang="sr-Latn-RS" sz="2800" dirty="0" smtClean="0"/>
              <a:t>of the </a:t>
            </a:r>
            <a:r>
              <a:rPr lang="en" sz="2800" dirty="0" smtClean="0"/>
              <a:t>pain: sharp, tearing, pressing, tightening, </a:t>
            </a:r>
            <a:r>
              <a:rPr lang="en" sz="2800" dirty="0" smtClean="0"/>
              <a:t>burning </a:t>
            </a:r>
            <a:endParaRPr lang="sr-Latn-RS" sz="2800" dirty="0" smtClean="0"/>
          </a:p>
          <a:p>
            <a:pPr eaLnBrk="1" hangingPunct="1">
              <a:lnSpc>
                <a:spcPct val="80000"/>
              </a:lnSpc>
            </a:pPr>
            <a:r>
              <a:rPr lang="en" sz="2800" dirty="0" smtClean="0"/>
              <a:t>Localization </a:t>
            </a:r>
            <a:endParaRPr lang="en" sz="2800" dirty="0" smtClean="0"/>
          </a:p>
          <a:p>
            <a:pPr eaLnBrk="1" hangingPunct="1">
              <a:lnSpc>
                <a:spcPct val="80000"/>
              </a:lnSpc>
            </a:pPr>
            <a:r>
              <a:rPr lang="en" sz="2800" dirty="0" smtClean="0"/>
              <a:t>Propagation </a:t>
            </a:r>
          </a:p>
          <a:p>
            <a:pPr eaLnBrk="1" hangingPunct="1">
              <a:lnSpc>
                <a:spcPct val="80000"/>
              </a:lnSpc>
            </a:pPr>
            <a:r>
              <a:rPr lang="en" sz="2800" dirty="0" smtClean="0"/>
              <a:t>Duration</a:t>
            </a:r>
            <a:endParaRPr lang="sr-Latn-CS" sz="2800" dirty="0" smtClean="0"/>
          </a:p>
          <a:p>
            <a:pPr eaLnBrk="1" hangingPunct="1">
              <a:lnSpc>
                <a:spcPct val="80000"/>
              </a:lnSpc>
            </a:pPr>
            <a:r>
              <a:rPr lang="en" sz="2800" dirty="0" smtClean="0"/>
              <a:t>Conditions </a:t>
            </a:r>
            <a:r>
              <a:rPr lang="sr-Latn-RS" sz="2800" dirty="0" smtClean="0"/>
              <a:t>in which it</a:t>
            </a:r>
            <a:r>
              <a:rPr lang="en" sz="2800" dirty="0" smtClean="0"/>
              <a:t> occurs, </a:t>
            </a:r>
            <a:r>
              <a:rPr lang="en" sz="2800" dirty="0" smtClean="0"/>
              <a:t>worsens or </a:t>
            </a:r>
            <a:r>
              <a:rPr lang="en" sz="2800" dirty="0" smtClean="0"/>
              <a:t>stops</a:t>
            </a:r>
            <a:endParaRPr lang="sr-Latn-CS" sz="2800" dirty="0" smtClean="0"/>
          </a:p>
          <a:p>
            <a:pPr eaLnBrk="1" hangingPunct="1">
              <a:lnSpc>
                <a:spcPct val="80000"/>
              </a:lnSpc>
            </a:pPr>
            <a:r>
              <a:rPr lang="en" sz="2800" dirty="0" smtClean="0"/>
              <a:t>Action </a:t>
            </a:r>
            <a:r>
              <a:rPr lang="sr-Latn-RS" sz="2800" dirty="0" smtClean="0"/>
              <a:t>of the </a:t>
            </a:r>
            <a:r>
              <a:rPr lang="en" sz="2800" dirty="0" smtClean="0"/>
              <a:t>drugs (NTG, analgesics, </a:t>
            </a:r>
            <a:r>
              <a:rPr lang="en" sz="2800" dirty="0" smtClean="0"/>
              <a:t>spasmolytics )</a:t>
            </a:r>
          </a:p>
          <a:p>
            <a:pPr eaLnBrk="1" hangingPunct="1">
              <a:lnSpc>
                <a:spcPct val="80000"/>
              </a:lnSpc>
            </a:pPr>
            <a:r>
              <a:rPr lang="en" sz="2800" dirty="0" smtClean="0"/>
              <a:t>Affiliated symptoms</a:t>
            </a:r>
            <a:endParaRPr lang="sr-Latn-CS" sz="2800" dirty="0" smtClean="0"/>
          </a:p>
          <a:p>
            <a:pPr eaLnBrk="1" hangingPunct="1">
              <a:lnSpc>
                <a:spcPct val="80000"/>
              </a:lnSpc>
            </a:pPr>
            <a:r>
              <a:rPr lang="sr-Latn-RS" sz="2800" dirty="0"/>
              <a:t>D</a:t>
            </a:r>
            <a:r>
              <a:rPr lang="en" sz="2800" dirty="0" smtClean="0"/>
              <a:t>ata </a:t>
            </a:r>
            <a:r>
              <a:rPr lang="sr-Latn-RS" sz="2800" dirty="0" smtClean="0"/>
              <a:t>on</a:t>
            </a:r>
            <a:r>
              <a:rPr lang="en" sz="2800" dirty="0" smtClean="0"/>
              <a:t> </a:t>
            </a:r>
            <a:r>
              <a:rPr lang="en" sz="2800" dirty="0" smtClean="0"/>
              <a:t>earlier diseases</a:t>
            </a:r>
            <a:endParaRPr lang="sr-Latn-CS" sz="2800" dirty="0" smtClean="0"/>
          </a:p>
          <a:p>
            <a:pPr eaLnBrk="1" hangingPunct="1">
              <a:lnSpc>
                <a:spcPct val="80000"/>
              </a:lnSpc>
            </a:pPr>
            <a:endParaRPr lang="en-US" sz="2800" dirty="0" smtClean="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590550" y="704850"/>
            <a:ext cx="8229600" cy="1143000"/>
          </a:xfrm>
        </p:spPr>
        <p:txBody>
          <a:bodyPr/>
          <a:lstStyle/>
          <a:p>
            <a:pPr eaLnBrk="1" hangingPunct="1"/>
            <a:r>
              <a:rPr lang="en" sz="4000" b="1" dirty="0" smtClean="0">
                <a:solidFill>
                  <a:schemeClr val="tx1"/>
                </a:solidFill>
              </a:rPr>
              <a:t>Causes </a:t>
            </a:r>
            <a:r>
              <a:rPr lang="sr-Latn-RS" sz="4000" b="1" dirty="0" smtClean="0">
                <a:solidFill>
                  <a:schemeClr val="tx1"/>
                </a:solidFill>
              </a:rPr>
              <a:t>for chest</a:t>
            </a:r>
            <a:r>
              <a:rPr lang="en" sz="4000" b="1" dirty="0" smtClean="0">
                <a:solidFill>
                  <a:schemeClr val="tx1"/>
                </a:solidFill>
              </a:rPr>
              <a:t> pain</a:t>
            </a:r>
            <a:r>
              <a:rPr lang="sr-Latn-CS" sz="4000" b="1" dirty="0" smtClean="0">
                <a:solidFill>
                  <a:schemeClr val="tx1"/>
                </a:solidFill>
              </a:rPr>
              <a:t/>
            </a:r>
            <a:br>
              <a:rPr lang="sr-Latn-CS" sz="4000" b="1" dirty="0" smtClean="0">
                <a:solidFill>
                  <a:schemeClr val="tx1"/>
                </a:solidFill>
              </a:rPr>
            </a:br>
            <a:endParaRPr lang="en-US" sz="4000" b="1" dirty="0" smtClean="0">
              <a:solidFill>
                <a:schemeClr val="tx1"/>
              </a:solidFill>
            </a:endParaRPr>
          </a:p>
        </p:txBody>
      </p:sp>
      <p:sp>
        <p:nvSpPr>
          <p:cNvPr id="131075" name="Rectangle 3"/>
          <p:cNvSpPr>
            <a:spLocks noGrp="1" noChangeArrowheads="1"/>
          </p:cNvSpPr>
          <p:nvPr>
            <p:ph idx="1"/>
          </p:nvPr>
        </p:nvSpPr>
        <p:spPr>
          <a:xfrm>
            <a:off x="107950" y="1935163"/>
            <a:ext cx="8578850" cy="4389437"/>
          </a:xfrm>
        </p:spPr>
        <p:txBody>
          <a:bodyPr/>
          <a:lstStyle/>
          <a:p>
            <a:pPr eaLnBrk="1" hangingPunct="1"/>
            <a:r>
              <a:rPr lang="en" b="1" dirty="0" smtClean="0">
                <a:solidFill>
                  <a:srgbClr val="FF0000"/>
                </a:solidFill>
              </a:rPr>
              <a:t>Cardiac</a:t>
            </a:r>
            <a:r>
              <a:rPr lang="sr-Latn-RS" b="1" dirty="0" smtClean="0">
                <a:solidFill>
                  <a:srgbClr val="FF0000"/>
                </a:solidFill>
              </a:rPr>
              <a:t>:</a:t>
            </a:r>
            <a:r>
              <a:rPr lang="en" sz="2800" dirty="0" smtClean="0"/>
              <a:t> </a:t>
            </a:r>
            <a:r>
              <a:rPr lang="en" sz="2800" dirty="0" smtClean="0"/>
              <a:t>coronary </a:t>
            </a:r>
            <a:r>
              <a:rPr lang="en" sz="2800" dirty="0" smtClean="0"/>
              <a:t>disease, </a:t>
            </a:r>
            <a:r>
              <a:rPr lang="en" sz="2800" dirty="0" smtClean="0"/>
              <a:t>aortic </a:t>
            </a:r>
            <a:r>
              <a:rPr lang="en" sz="2800" dirty="0" smtClean="0"/>
              <a:t>defects, </a:t>
            </a:r>
            <a:r>
              <a:rPr lang="en" sz="2800" dirty="0" smtClean="0"/>
              <a:t>hypertrophic </a:t>
            </a:r>
            <a:r>
              <a:rPr lang="en" sz="2800" dirty="0" smtClean="0"/>
              <a:t>cardiomyopathy, </a:t>
            </a:r>
            <a:r>
              <a:rPr lang="en" sz="2800" dirty="0" smtClean="0"/>
              <a:t>prolapse </a:t>
            </a:r>
            <a:r>
              <a:rPr lang="sr-Latn-RS" sz="2800" dirty="0" smtClean="0"/>
              <a:t>of </a:t>
            </a:r>
            <a:r>
              <a:rPr lang="en" sz="2800" dirty="0" smtClean="0"/>
              <a:t>mitral valves, </a:t>
            </a:r>
            <a:r>
              <a:rPr lang="en" sz="2800" dirty="0" smtClean="0"/>
              <a:t>pericarditis</a:t>
            </a:r>
            <a:endParaRPr lang="sr-Latn-CS" sz="2800" dirty="0" smtClean="0"/>
          </a:p>
          <a:p>
            <a:pPr eaLnBrk="1" hangingPunct="1"/>
            <a:r>
              <a:rPr lang="en" b="1" dirty="0" smtClean="0">
                <a:solidFill>
                  <a:srgbClr val="FF0000"/>
                </a:solidFill>
              </a:rPr>
              <a:t>Vascular:</a:t>
            </a:r>
            <a:r>
              <a:rPr lang="en" sz="2800" dirty="0" smtClean="0">
                <a:solidFill>
                  <a:srgbClr val="FF0000"/>
                </a:solidFill>
              </a:rPr>
              <a:t> </a:t>
            </a:r>
            <a:r>
              <a:rPr lang="en" sz="2800" dirty="0" smtClean="0"/>
              <a:t>dissection</a:t>
            </a:r>
            <a:r>
              <a:rPr lang="sr-Latn-RS" sz="2800" dirty="0" smtClean="0"/>
              <a:t> of the</a:t>
            </a:r>
            <a:r>
              <a:rPr lang="en" sz="2800" dirty="0" smtClean="0"/>
              <a:t> aorta, </a:t>
            </a:r>
            <a:r>
              <a:rPr lang="en" sz="2800" dirty="0" smtClean="0"/>
              <a:t>pulmonary </a:t>
            </a:r>
            <a:r>
              <a:rPr lang="en" sz="2800" dirty="0" smtClean="0"/>
              <a:t>embolism, </a:t>
            </a:r>
            <a:r>
              <a:rPr lang="en" sz="2800" dirty="0" smtClean="0"/>
              <a:t>pulmonary </a:t>
            </a:r>
            <a:r>
              <a:rPr lang="en" sz="2800" dirty="0" smtClean="0"/>
              <a:t>hypertension, </a:t>
            </a:r>
            <a:r>
              <a:rPr lang="en" sz="2800" dirty="0" smtClean="0"/>
              <a:t>dilatation </a:t>
            </a:r>
            <a:r>
              <a:rPr lang="sr-Latn-RS" sz="2800" dirty="0" smtClean="0"/>
              <a:t>of the </a:t>
            </a:r>
            <a:r>
              <a:rPr lang="en" sz="2800" dirty="0" smtClean="0"/>
              <a:t>right</a:t>
            </a:r>
            <a:r>
              <a:rPr lang="sr-Latn-RS" sz="2800" dirty="0" smtClean="0"/>
              <a:t> atrium/ventricule of the heart</a:t>
            </a:r>
            <a:endParaRPr lang="sr-Latn-CS" sz="2800" dirty="0" smtClean="0"/>
          </a:p>
          <a:p>
            <a:pPr eaLnBrk="1" hangingPunct="1"/>
            <a:r>
              <a:rPr lang="en" b="1" dirty="0" smtClean="0">
                <a:solidFill>
                  <a:srgbClr val="FF0000"/>
                </a:solidFill>
              </a:rPr>
              <a:t>Pulmonary:</a:t>
            </a:r>
            <a:r>
              <a:rPr lang="en" sz="2800" dirty="0" smtClean="0">
                <a:solidFill>
                  <a:srgbClr val="FF0000"/>
                </a:solidFill>
              </a:rPr>
              <a:t> </a:t>
            </a:r>
            <a:r>
              <a:rPr lang="en" sz="2800" dirty="0" smtClean="0"/>
              <a:t>pleuritis, pneumonia, pneumothorax, tumors, tracheobronchitis, mediastinitis, </a:t>
            </a:r>
            <a:r>
              <a:rPr lang="en" sz="2800" dirty="0" smtClean="0"/>
              <a:t>mediastinal emphysema</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879475" y="333375"/>
            <a:ext cx="8229600" cy="1143000"/>
          </a:xfrm>
        </p:spPr>
        <p:txBody>
          <a:bodyPr/>
          <a:lstStyle/>
          <a:p>
            <a:pPr eaLnBrk="1" hangingPunct="1"/>
            <a:r>
              <a:rPr lang="en" sz="4000" b="1" dirty="0" smtClean="0">
                <a:solidFill>
                  <a:schemeClr val="tx1"/>
                </a:solidFill>
              </a:rPr>
              <a:t>Causes </a:t>
            </a:r>
            <a:r>
              <a:rPr lang="sr-Latn-RS" sz="4000" b="1" dirty="0" smtClean="0">
                <a:solidFill>
                  <a:schemeClr val="tx1"/>
                </a:solidFill>
              </a:rPr>
              <a:t>for chest </a:t>
            </a:r>
            <a:r>
              <a:rPr lang="en" sz="4000" b="1" dirty="0" smtClean="0">
                <a:solidFill>
                  <a:schemeClr val="tx1"/>
                </a:solidFill>
              </a:rPr>
              <a:t>pain</a:t>
            </a:r>
            <a:endParaRPr lang="en" sz="4000" b="1" dirty="0" smtClean="0">
              <a:solidFill>
                <a:schemeClr val="tx1"/>
              </a:solidFill>
            </a:endParaRPr>
          </a:p>
        </p:txBody>
      </p:sp>
      <p:sp>
        <p:nvSpPr>
          <p:cNvPr id="132099" name="Rectangle 3"/>
          <p:cNvSpPr>
            <a:spLocks noGrp="1" noChangeArrowheads="1"/>
          </p:cNvSpPr>
          <p:nvPr>
            <p:ph idx="1"/>
          </p:nvPr>
        </p:nvSpPr>
        <p:spPr>
          <a:xfrm>
            <a:off x="250825" y="1935163"/>
            <a:ext cx="8713788" cy="4389437"/>
          </a:xfrm>
        </p:spPr>
        <p:txBody>
          <a:bodyPr/>
          <a:lstStyle/>
          <a:p>
            <a:pPr eaLnBrk="1" hangingPunct="1">
              <a:lnSpc>
                <a:spcPct val="90000"/>
              </a:lnSpc>
            </a:pPr>
            <a:r>
              <a:rPr lang="en" sz="2800" b="1" dirty="0" smtClean="0">
                <a:solidFill>
                  <a:srgbClr val="FF0000"/>
                </a:solidFill>
              </a:rPr>
              <a:t>Gastrointestinal</a:t>
            </a:r>
            <a:r>
              <a:rPr lang="sr-Latn-RS" sz="2800" b="1" dirty="0" smtClean="0">
                <a:solidFill>
                  <a:srgbClr val="FF0000"/>
                </a:solidFill>
              </a:rPr>
              <a:t>: </a:t>
            </a:r>
            <a:r>
              <a:rPr lang="en" sz="2800" dirty="0" smtClean="0"/>
              <a:t>esophageal reflux</a:t>
            </a:r>
            <a:r>
              <a:rPr lang="sr-Latn-RS" sz="2800" dirty="0" smtClean="0"/>
              <a:t>, </a:t>
            </a:r>
            <a:r>
              <a:rPr lang="en" sz="2800" dirty="0" smtClean="0"/>
              <a:t>spasm </a:t>
            </a:r>
            <a:r>
              <a:rPr lang="sr-Latn-RS" sz="2800" dirty="0" smtClean="0"/>
              <a:t>of the </a:t>
            </a:r>
            <a:r>
              <a:rPr lang="en" sz="2800" dirty="0" smtClean="0"/>
              <a:t>esophagus, </a:t>
            </a:r>
            <a:r>
              <a:rPr lang="en" sz="2800" dirty="0" smtClean="0"/>
              <a:t>peptic </a:t>
            </a:r>
            <a:r>
              <a:rPr lang="en" sz="2800" dirty="0" smtClean="0"/>
              <a:t>ulcer, </a:t>
            </a:r>
            <a:r>
              <a:rPr lang="en" sz="2800" dirty="0" smtClean="0"/>
              <a:t>diseases </a:t>
            </a:r>
            <a:r>
              <a:rPr lang="sr-Latn-RS" sz="2800" dirty="0" smtClean="0"/>
              <a:t>of the </a:t>
            </a:r>
            <a:r>
              <a:rPr lang="en" sz="2800" dirty="0" smtClean="0"/>
              <a:t>bil</a:t>
            </a:r>
            <a:r>
              <a:rPr lang="sr-Latn-RS" sz="2800" dirty="0" smtClean="0"/>
              <a:t>l</a:t>
            </a:r>
            <a:r>
              <a:rPr lang="en" sz="2800" dirty="0" smtClean="0"/>
              <a:t>i</a:t>
            </a:r>
            <a:r>
              <a:rPr lang="sr-Latn-RS" sz="2800" dirty="0" smtClean="0"/>
              <a:t>ary tract</a:t>
            </a:r>
            <a:r>
              <a:rPr lang="en" sz="2800" dirty="0" smtClean="0"/>
              <a:t>, </a:t>
            </a:r>
            <a:r>
              <a:rPr lang="en" sz="2800" dirty="0" smtClean="0"/>
              <a:t>pancreatitis</a:t>
            </a:r>
            <a:endParaRPr lang="sr-Latn-CS" sz="2800" dirty="0" smtClean="0"/>
          </a:p>
          <a:p>
            <a:pPr eaLnBrk="1" hangingPunct="1">
              <a:lnSpc>
                <a:spcPct val="90000"/>
              </a:lnSpc>
            </a:pPr>
            <a:r>
              <a:rPr lang="en" sz="2800" b="1" dirty="0" smtClean="0">
                <a:solidFill>
                  <a:srgbClr val="FF0000"/>
                </a:solidFill>
              </a:rPr>
              <a:t>Musculoskeletal: </a:t>
            </a:r>
            <a:r>
              <a:rPr lang="en" sz="2800" dirty="0" smtClean="0"/>
              <a:t>cervical discus</a:t>
            </a:r>
            <a:r>
              <a:rPr lang="sr-Latn-RS" sz="2800" dirty="0" smtClean="0"/>
              <a:t>,</a:t>
            </a:r>
            <a:r>
              <a:rPr lang="en" sz="2800" dirty="0" smtClean="0"/>
              <a:t> </a:t>
            </a:r>
            <a:r>
              <a:rPr lang="en" sz="2800" dirty="0" smtClean="0"/>
              <a:t>arthritis and </a:t>
            </a:r>
            <a:r>
              <a:rPr lang="en" sz="2800" dirty="0" smtClean="0"/>
              <a:t>bursitis</a:t>
            </a:r>
            <a:r>
              <a:rPr lang="sr-Latn-RS" sz="2800" dirty="0" smtClean="0"/>
              <a:t> of the</a:t>
            </a:r>
            <a:r>
              <a:rPr lang="en" sz="2800" dirty="0" smtClean="0"/>
              <a:t> shoulder</a:t>
            </a:r>
            <a:r>
              <a:rPr lang="sr-Latn-RS" sz="2800" dirty="0" smtClean="0"/>
              <a:t>s</a:t>
            </a:r>
            <a:r>
              <a:rPr lang="en" sz="2800" dirty="0" smtClean="0"/>
              <a:t>, costochondritis, cramps</a:t>
            </a:r>
            <a:r>
              <a:rPr lang="sr-Latn-RS" sz="2800" dirty="0" smtClean="0"/>
              <a:t> of the</a:t>
            </a:r>
            <a:r>
              <a:rPr lang="en" sz="2800" dirty="0" smtClean="0"/>
              <a:t> </a:t>
            </a:r>
            <a:r>
              <a:rPr lang="en" sz="2800" dirty="0" smtClean="0"/>
              <a:t>intercostal muscles</a:t>
            </a:r>
            <a:endParaRPr lang="sr-Latn-CS" sz="2800" dirty="0" smtClean="0"/>
          </a:p>
          <a:p>
            <a:pPr eaLnBrk="1" hangingPunct="1">
              <a:lnSpc>
                <a:spcPct val="90000"/>
              </a:lnSpc>
            </a:pPr>
            <a:r>
              <a:rPr lang="sr-Latn-RS" sz="2800" b="1" dirty="0">
                <a:solidFill>
                  <a:srgbClr val="FF0000"/>
                </a:solidFill>
              </a:rPr>
              <a:t>O</a:t>
            </a:r>
            <a:r>
              <a:rPr lang="en" sz="2800" b="1" dirty="0" smtClean="0">
                <a:solidFill>
                  <a:srgbClr val="FF0000"/>
                </a:solidFill>
              </a:rPr>
              <a:t>ther:</a:t>
            </a:r>
            <a:r>
              <a:rPr lang="en" sz="2800" dirty="0" smtClean="0">
                <a:solidFill>
                  <a:srgbClr val="FF0000"/>
                </a:solidFill>
              </a:rPr>
              <a:t> </a:t>
            </a:r>
            <a:r>
              <a:rPr lang="en" sz="2800" dirty="0" smtClean="0"/>
              <a:t>diseases </a:t>
            </a:r>
            <a:r>
              <a:rPr lang="sr-Latn-RS" sz="2800" dirty="0" smtClean="0"/>
              <a:t>of the </a:t>
            </a:r>
            <a:r>
              <a:rPr lang="en" sz="2800" dirty="0" smtClean="0"/>
              <a:t>breast, </a:t>
            </a:r>
            <a:r>
              <a:rPr lang="en" sz="2800" dirty="0" smtClean="0"/>
              <a:t>tumors </a:t>
            </a:r>
            <a:r>
              <a:rPr lang="sr-Latn-RS" sz="2800" dirty="0" smtClean="0"/>
              <a:t>of the </a:t>
            </a:r>
            <a:r>
              <a:rPr lang="en" sz="2800" dirty="0" smtClean="0"/>
              <a:t>chest </a:t>
            </a:r>
            <a:r>
              <a:rPr lang="sr-Latn-RS" sz="2800" dirty="0" smtClean="0"/>
              <a:t>wall,</a:t>
            </a:r>
            <a:r>
              <a:rPr lang="en" sz="2800" dirty="0" smtClean="0"/>
              <a:t> herpes</a:t>
            </a:r>
            <a:endParaRPr lang="en" sz="2800" dirty="0" smtClean="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333375"/>
            <a:ext cx="8229600" cy="1143000"/>
          </a:xfrm>
        </p:spPr>
        <p:txBody>
          <a:bodyPr/>
          <a:lstStyle/>
          <a:p>
            <a:pPr eaLnBrk="1" hangingPunct="1"/>
            <a:r>
              <a:rPr lang="en" sz="4000" b="1" dirty="0" smtClean="0">
                <a:solidFill>
                  <a:schemeClr val="tx1"/>
                </a:solidFill>
              </a:rPr>
              <a:t>Diagnostics </a:t>
            </a:r>
            <a:r>
              <a:rPr lang="sr-Latn-RS" sz="4000" b="1" dirty="0" smtClean="0">
                <a:solidFill>
                  <a:schemeClr val="tx1"/>
                </a:solidFill>
              </a:rPr>
              <a:t>of the chest </a:t>
            </a:r>
            <a:r>
              <a:rPr lang="en" sz="4000" b="1" dirty="0" smtClean="0">
                <a:solidFill>
                  <a:schemeClr val="tx1"/>
                </a:solidFill>
              </a:rPr>
              <a:t>pain</a:t>
            </a:r>
            <a:endParaRPr lang="en" sz="4000" b="1" dirty="0" smtClean="0">
              <a:solidFill>
                <a:schemeClr val="tx1"/>
              </a:solidFill>
            </a:endParaRPr>
          </a:p>
        </p:txBody>
      </p:sp>
      <p:sp>
        <p:nvSpPr>
          <p:cNvPr id="133123" name="Rectangle 3"/>
          <p:cNvSpPr>
            <a:spLocks noGrp="1" noChangeArrowheads="1"/>
          </p:cNvSpPr>
          <p:nvPr>
            <p:ph idx="1"/>
          </p:nvPr>
        </p:nvSpPr>
        <p:spPr>
          <a:xfrm>
            <a:off x="250825" y="1935163"/>
            <a:ext cx="8642350" cy="4389437"/>
          </a:xfrm>
        </p:spPr>
        <p:txBody>
          <a:bodyPr/>
          <a:lstStyle/>
          <a:p>
            <a:pPr eaLnBrk="1" hangingPunct="1"/>
            <a:r>
              <a:rPr lang="en" sz="2800" dirty="0" smtClean="0"/>
              <a:t>Measurement </a:t>
            </a:r>
            <a:r>
              <a:rPr lang="sr-Latn-RS" sz="2800" dirty="0" smtClean="0"/>
              <a:t>of the </a:t>
            </a:r>
            <a:r>
              <a:rPr lang="en" sz="2800" dirty="0" smtClean="0"/>
              <a:t>arterial</a:t>
            </a:r>
            <a:r>
              <a:rPr lang="sr-Latn-RS" sz="2800" dirty="0" smtClean="0"/>
              <a:t> blood</a:t>
            </a:r>
            <a:r>
              <a:rPr lang="en" sz="2800" dirty="0" smtClean="0"/>
              <a:t> </a:t>
            </a:r>
            <a:r>
              <a:rPr lang="en" sz="2800" dirty="0" smtClean="0"/>
              <a:t>pressure on the both </a:t>
            </a:r>
            <a:r>
              <a:rPr lang="sr-Latn-RS" sz="2800" dirty="0" smtClean="0"/>
              <a:t>arms</a:t>
            </a:r>
            <a:r>
              <a:rPr lang="en" sz="2800" dirty="0" smtClean="0"/>
              <a:t> </a:t>
            </a:r>
            <a:r>
              <a:rPr lang="sr-Latn-RS" sz="2800" dirty="0" smtClean="0"/>
              <a:t>in</a:t>
            </a:r>
            <a:r>
              <a:rPr lang="en" sz="2800" dirty="0" smtClean="0"/>
              <a:t> </a:t>
            </a:r>
            <a:r>
              <a:rPr lang="en" sz="2800" dirty="0" smtClean="0"/>
              <a:t>doubts on the dissection </a:t>
            </a:r>
            <a:r>
              <a:rPr lang="sr-Latn-RS" sz="2800" dirty="0" smtClean="0"/>
              <a:t>of the </a:t>
            </a:r>
            <a:r>
              <a:rPr lang="en" sz="2800" dirty="0" smtClean="0"/>
              <a:t>aorta</a:t>
            </a:r>
            <a:endParaRPr lang="sr-Latn-CS" sz="2800" dirty="0" smtClean="0"/>
          </a:p>
          <a:p>
            <a:pPr eaLnBrk="1" hangingPunct="1"/>
            <a:r>
              <a:rPr lang="en" sz="2800" dirty="0" smtClean="0"/>
              <a:t>Xanthelasma - hyperlipoproteinemia and possible coronary disease</a:t>
            </a:r>
            <a:endParaRPr lang="sr-Latn-CS" sz="2800" dirty="0" smtClean="0"/>
          </a:p>
          <a:p>
            <a:pPr eaLnBrk="1" hangingPunct="1"/>
            <a:r>
              <a:rPr lang="en" sz="2800" dirty="0" smtClean="0"/>
              <a:t>Lymphadenopathy </a:t>
            </a:r>
            <a:r>
              <a:rPr lang="en" sz="2800" dirty="0" smtClean="0"/>
              <a:t>– lung</a:t>
            </a:r>
            <a:r>
              <a:rPr lang="sr-Latn-RS" sz="2800" dirty="0" smtClean="0"/>
              <a:t> tumor</a:t>
            </a:r>
            <a:endParaRPr lang="sr-Latn-CS" sz="2800" dirty="0" smtClean="0"/>
          </a:p>
          <a:p>
            <a:pPr eaLnBrk="1" hangingPunct="1"/>
            <a:r>
              <a:rPr lang="en" sz="2800" dirty="0" smtClean="0"/>
              <a:t>Painful sensitivity on the palpation </a:t>
            </a:r>
            <a:r>
              <a:rPr lang="en" sz="2800" dirty="0" smtClean="0"/>
              <a:t>– bony</a:t>
            </a:r>
            <a:r>
              <a:rPr lang="sr-Latn-RS" sz="2800" dirty="0" smtClean="0"/>
              <a:t>, </a:t>
            </a:r>
            <a:r>
              <a:rPr lang="en" sz="2800" dirty="0" smtClean="0"/>
              <a:t>skeletal </a:t>
            </a:r>
            <a:r>
              <a:rPr lang="sr-Latn-RS" sz="2800" dirty="0" smtClean="0"/>
              <a:t>or muscular </a:t>
            </a:r>
            <a:r>
              <a:rPr lang="en" sz="2800" dirty="0" smtClean="0"/>
              <a:t>abnormalities</a:t>
            </a:r>
            <a:endParaRPr lang="en" sz="2800" dirty="0" smtClean="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611560" y="548680"/>
            <a:ext cx="9215437" cy="1773238"/>
          </a:xfrm>
        </p:spPr>
        <p:txBody>
          <a:bodyPr>
            <a:noAutofit/>
          </a:bodyPr>
          <a:lstStyle/>
          <a:p>
            <a:pPr eaLnBrk="1" fontAlgn="auto" hangingPunct="1">
              <a:spcAft>
                <a:spcPts val="0"/>
              </a:spcAft>
              <a:defRPr/>
            </a:pPr>
            <a:r>
              <a:rPr lang="sr-Latn-RS" sz="4000" b="1" dirty="0" smtClean="0">
                <a:solidFill>
                  <a:schemeClr val="tx1"/>
                </a:solidFill>
              </a:rPr>
              <a:t>Clinical signs</a:t>
            </a:r>
            <a:r>
              <a:rPr lang="en-US" sz="4000" b="1" dirty="0" smtClean="0">
                <a:solidFill>
                  <a:schemeClr val="tx1"/>
                </a:solidFill>
                <a:effectLst>
                  <a:outerShdw blurRad="38100" dist="38100" dir="2700000" algn="tl">
                    <a:srgbClr val="000000">
                      <a:alpha val="43137"/>
                    </a:srgbClr>
                  </a:outerShdw>
                </a:effectLst>
              </a:rPr>
              <a:t/>
            </a:r>
            <a:br>
              <a:rPr lang="en-US" sz="4000" b="1" dirty="0" smtClean="0">
                <a:solidFill>
                  <a:schemeClr val="tx1"/>
                </a:solidFill>
                <a:effectLst>
                  <a:outerShdw blurRad="38100" dist="38100" dir="2700000" algn="tl">
                    <a:srgbClr val="000000">
                      <a:alpha val="43137"/>
                    </a:srgbClr>
                  </a:outerShdw>
                </a:effectLst>
              </a:rPr>
            </a:br>
            <a:r>
              <a:rPr lang="en-US" sz="4000" b="1" dirty="0" smtClean="0">
                <a:solidFill>
                  <a:schemeClr val="tx1"/>
                </a:solidFill>
                <a:effectLst>
                  <a:outerShdw blurRad="38100" dist="38100" dir="2700000" algn="tl">
                    <a:srgbClr val="000000">
                      <a:alpha val="43137"/>
                    </a:srgbClr>
                  </a:outerShdw>
                </a:effectLst>
              </a:rPr>
              <a:t/>
            </a:r>
            <a:br>
              <a:rPr lang="en-US" sz="4000" b="1" dirty="0" smtClean="0">
                <a:solidFill>
                  <a:schemeClr val="tx1"/>
                </a:solidFill>
                <a:effectLst>
                  <a:outerShdw blurRad="38100" dist="38100" dir="2700000" algn="tl">
                    <a:srgbClr val="000000">
                      <a:alpha val="43137"/>
                    </a:srgbClr>
                  </a:outerShdw>
                </a:effectLst>
              </a:rPr>
            </a:br>
            <a:r>
              <a:rPr lang="en" sz="4000" b="1" dirty="0" smtClean="0">
                <a:solidFill>
                  <a:schemeClr val="tx1"/>
                </a:solidFill>
                <a:effectLst>
                  <a:outerShdw blurRad="38100" dist="38100" dir="2700000" algn="tl">
                    <a:srgbClr val="000000">
                      <a:alpha val="43137"/>
                    </a:srgbClr>
                  </a:outerShdw>
                </a:effectLst>
              </a:rPr>
              <a:t>                                    </a:t>
            </a:r>
            <a:endParaRPr lang="en-US" sz="4000" dirty="0" smtClean="0">
              <a:solidFill>
                <a:schemeClr val="tx1"/>
              </a:solidFill>
              <a:effectLst>
                <a:outerShdw blurRad="38100" dist="38100" dir="2700000" algn="tl">
                  <a:srgbClr val="000000">
                    <a:alpha val="43137"/>
                  </a:srgbClr>
                </a:outerShdw>
              </a:effectLst>
            </a:endParaRPr>
          </a:p>
        </p:txBody>
      </p:sp>
      <p:sp>
        <p:nvSpPr>
          <p:cNvPr id="134147" name="Rectangle 3"/>
          <p:cNvSpPr>
            <a:spLocks noGrp="1" noChangeArrowheads="1"/>
          </p:cNvSpPr>
          <p:nvPr>
            <p:ph sz="half" idx="1"/>
          </p:nvPr>
        </p:nvSpPr>
        <p:spPr>
          <a:xfrm>
            <a:off x="179388" y="1600200"/>
            <a:ext cx="4522787" cy="5257800"/>
          </a:xfrm>
        </p:spPr>
        <p:txBody>
          <a:bodyPr/>
          <a:lstStyle/>
          <a:p>
            <a:pPr marL="0" indent="0" eaLnBrk="1" hangingPunct="1">
              <a:buFontTx/>
              <a:buNone/>
            </a:pPr>
            <a:r>
              <a:rPr lang="en" sz="2400" b="1" dirty="0" smtClean="0">
                <a:solidFill>
                  <a:srgbClr val="FF0000"/>
                </a:solidFill>
              </a:rPr>
              <a:t>Inspection signs</a:t>
            </a:r>
            <a:endParaRPr lang="en-US" sz="2400" dirty="0" smtClean="0">
              <a:solidFill>
                <a:srgbClr val="FF0000"/>
              </a:solidFill>
            </a:endParaRPr>
          </a:p>
          <a:p>
            <a:pPr marL="0" indent="0" eaLnBrk="1" hangingPunct="1">
              <a:buFontTx/>
              <a:buNone/>
            </a:pPr>
            <a:r>
              <a:rPr lang="en" sz="2400" dirty="0" smtClean="0"/>
              <a:t>Barrel chest</a:t>
            </a:r>
          </a:p>
          <a:p>
            <a:pPr marL="0" indent="0" eaLnBrk="1" hangingPunct="1">
              <a:buFontTx/>
              <a:buNone/>
            </a:pPr>
            <a:r>
              <a:rPr lang="en" sz="2400" dirty="0" smtClean="0"/>
              <a:t>Chest asymmetry</a:t>
            </a:r>
          </a:p>
          <a:p>
            <a:pPr marL="0" indent="0" eaLnBrk="1" hangingPunct="1">
              <a:buFontTx/>
              <a:buNone/>
            </a:pPr>
            <a:r>
              <a:rPr lang="en" sz="2400" dirty="0" smtClean="0"/>
              <a:t>Retraction of inter - ribbed spaces</a:t>
            </a:r>
          </a:p>
          <a:p>
            <a:pPr marL="0" indent="0" eaLnBrk="1" hangingPunct="1">
              <a:buFontTx/>
              <a:buNone/>
            </a:pPr>
            <a:r>
              <a:rPr lang="en" sz="2400" dirty="0" smtClean="0"/>
              <a:t>Tachypnea and hyperpnea </a:t>
            </a:r>
            <a:endParaRPr lang="sr-Latn-RS" sz="2400" dirty="0" smtClean="0"/>
          </a:p>
          <a:p>
            <a:pPr marL="0" indent="0" eaLnBrk="1" hangingPunct="1">
              <a:buFontTx/>
              <a:buNone/>
            </a:pPr>
            <a:r>
              <a:rPr lang="en" sz="2400" dirty="0" smtClean="0"/>
              <a:t>Stridorous </a:t>
            </a:r>
            <a:r>
              <a:rPr lang="en" sz="2400" dirty="0" smtClean="0"/>
              <a:t>breathing</a:t>
            </a:r>
          </a:p>
          <a:p>
            <a:pPr marL="0" indent="0" eaLnBrk="1" hangingPunct="1">
              <a:buFontTx/>
              <a:buNone/>
            </a:pPr>
            <a:endParaRPr lang="en-US" sz="2400" b="1" dirty="0" smtClean="0"/>
          </a:p>
          <a:p>
            <a:pPr marL="0" indent="0" eaLnBrk="1" hangingPunct="1">
              <a:buFontTx/>
              <a:buNone/>
            </a:pPr>
            <a:r>
              <a:rPr lang="en" sz="2400" b="1" dirty="0" smtClean="0">
                <a:solidFill>
                  <a:srgbClr val="FF0000"/>
                </a:solidFill>
              </a:rPr>
              <a:t>Palpation signs</a:t>
            </a:r>
            <a:endParaRPr lang="en-US" sz="2400" dirty="0" smtClean="0">
              <a:solidFill>
                <a:srgbClr val="FF0000"/>
              </a:solidFill>
            </a:endParaRPr>
          </a:p>
          <a:p>
            <a:pPr marL="0" indent="0" eaLnBrk="1" hangingPunct="1">
              <a:buFontTx/>
              <a:buNone/>
            </a:pPr>
            <a:r>
              <a:rPr lang="en" sz="2400" dirty="0" smtClean="0"/>
              <a:t>Movements of the chest wall</a:t>
            </a:r>
          </a:p>
          <a:p>
            <a:pPr marL="0" indent="0" eaLnBrk="1" hangingPunct="1">
              <a:buFontTx/>
              <a:buNone/>
            </a:pPr>
            <a:r>
              <a:rPr lang="en" sz="2400" dirty="0" smtClean="0"/>
              <a:t>Fremitus pectoralis</a:t>
            </a:r>
          </a:p>
          <a:p>
            <a:pPr marL="0" indent="0" eaLnBrk="1" hangingPunct="1">
              <a:buFontTx/>
              <a:buNone/>
            </a:pPr>
            <a:r>
              <a:rPr lang="en" sz="2400" dirty="0" smtClean="0"/>
              <a:t>Pleural friction</a:t>
            </a:r>
          </a:p>
        </p:txBody>
      </p:sp>
      <p:sp>
        <p:nvSpPr>
          <p:cNvPr id="134148" name="Rectangle 4"/>
          <p:cNvSpPr>
            <a:spLocks noGrp="1" noChangeArrowheads="1"/>
          </p:cNvSpPr>
          <p:nvPr>
            <p:ph sz="half" idx="2"/>
          </p:nvPr>
        </p:nvSpPr>
        <p:spPr>
          <a:xfrm>
            <a:off x="4500563" y="1600200"/>
            <a:ext cx="4535487" cy="5257800"/>
          </a:xfrm>
        </p:spPr>
        <p:txBody>
          <a:bodyPr/>
          <a:lstStyle/>
          <a:p>
            <a:pPr eaLnBrk="1" hangingPunct="1">
              <a:buFontTx/>
              <a:buNone/>
            </a:pPr>
            <a:r>
              <a:rPr lang="en" sz="2400" b="1" dirty="0" smtClean="0">
                <a:solidFill>
                  <a:srgbClr val="FF0000"/>
                </a:solidFill>
              </a:rPr>
              <a:t>Percussion </a:t>
            </a:r>
            <a:r>
              <a:rPr lang="sr-Latn-RS" sz="2400" b="1" dirty="0" smtClean="0">
                <a:solidFill>
                  <a:srgbClr val="FF0000"/>
                </a:solidFill>
              </a:rPr>
              <a:t>signs</a:t>
            </a:r>
            <a:endParaRPr lang="en-US" sz="2400" dirty="0" smtClean="0">
              <a:solidFill>
                <a:srgbClr val="FF0000"/>
              </a:solidFill>
            </a:endParaRPr>
          </a:p>
          <a:p>
            <a:pPr eaLnBrk="1" hangingPunct="1">
              <a:buFontTx/>
              <a:buNone/>
            </a:pPr>
            <a:r>
              <a:rPr lang="sr-Latn-RS" sz="2400" dirty="0"/>
              <a:t>T</a:t>
            </a:r>
            <a:r>
              <a:rPr lang="en" sz="2400" dirty="0" smtClean="0"/>
              <a:t>ops </a:t>
            </a:r>
            <a:r>
              <a:rPr lang="en" sz="2400" dirty="0" smtClean="0"/>
              <a:t>of the lungs (</a:t>
            </a:r>
            <a:r>
              <a:rPr lang="en" sz="2400" dirty="0" smtClean="0"/>
              <a:t>Krenig </a:t>
            </a:r>
            <a:r>
              <a:rPr lang="en" sz="2400" dirty="0" smtClean="0"/>
              <a:t>fields)</a:t>
            </a:r>
          </a:p>
          <a:p>
            <a:pPr eaLnBrk="1" hangingPunct="1">
              <a:buFontTx/>
              <a:buNone/>
            </a:pPr>
            <a:r>
              <a:rPr lang="en" sz="2400" dirty="0" smtClean="0"/>
              <a:t>Lung bases</a:t>
            </a:r>
          </a:p>
          <a:p>
            <a:pPr eaLnBrk="1" hangingPunct="1">
              <a:buFontTx/>
              <a:buNone/>
            </a:pPr>
            <a:r>
              <a:rPr lang="en" sz="2400" dirty="0" smtClean="0"/>
              <a:t>Lung</a:t>
            </a:r>
            <a:r>
              <a:rPr lang="sr-Latn-RS" sz="2400" dirty="0" smtClean="0"/>
              <a:t>s</a:t>
            </a:r>
          </a:p>
          <a:p>
            <a:pPr eaLnBrk="1" hangingPunct="1">
              <a:buFontTx/>
              <a:buNone/>
            </a:pPr>
            <a:endParaRPr lang="en-US" sz="2400" b="1" dirty="0" smtClean="0"/>
          </a:p>
          <a:p>
            <a:pPr eaLnBrk="1" hangingPunct="1">
              <a:buFontTx/>
              <a:buNone/>
            </a:pPr>
            <a:endParaRPr lang="en-US" sz="2400" b="1" dirty="0" smtClean="0"/>
          </a:p>
          <a:p>
            <a:pPr eaLnBrk="1" hangingPunct="1">
              <a:buFontTx/>
              <a:buNone/>
            </a:pPr>
            <a:endParaRPr lang="en-US" sz="2400" b="1" dirty="0" smtClean="0"/>
          </a:p>
          <a:p>
            <a:pPr eaLnBrk="1" hangingPunct="1">
              <a:buFontTx/>
              <a:buNone/>
            </a:pPr>
            <a:r>
              <a:rPr lang="en" sz="2400" b="1" dirty="0" smtClean="0">
                <a:solidFill>
                  <a:srgbClr val="FF0000"/>
                </a:solidFill>
              </a:rPr>
              <a:t>Auscultatory signs</a:t>
            </a:r>
            <a:endParaRPr lang="en-US" sz="2400" dirty="0" smtClean="0">
              <a:solidFill>
                <a:srgbClr val="FF0000"/>
              </a:solidFill>
            </a:endParaRPr>
          </a:p>
          <a:p>
            <a:pPr eaLnBrk="1" hangingPunct="1">
              <a:buFontTx/>
              <a:buNone/>
            </a:pPr>
            <a:r>
              <a:rPr lang="en" sz="2400" dirty="0" smtClean="0"/>
              <a:t>Breath sounds</a:t>
            </a:r>
          </a:p>
          <a:p>
            <a:pPr eaLnBrk="1" hangingPunct="1">
              <a:buFontTx/>
              <a:buNone/>
            </a:pPr>
            <a:r>
              <a:rPr lang="en" sz="2400" dirty="0" smtClean="0"/>
              <a:t>Speech sounds</a:t>
            </a:r>
          </a:p>
          <a:p>
            <a:pPr eaLnBrk="1" hangingPunct="1">
              <a:buFontTx/>
              <a:buNone/>
            </a:pPr>
            <a:r>
              <a:rPr lang="en" sz="2400" dirty="0" smtClean="0"/>
              <a:t>Accompanying sounds</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879475" y="-90488"/>
            <a:ext cx="8229600" cy="1143001"/>
          </a:xfrm>
        </p:spPr>
        <p:txBody>
          <a:bodyPr/>
          <a:lstStyle/>
          <a:p>
            <a:pPr eaLnBrk="1" hangingPunct="1"/>
            <a:r>
              <a:rPr lang="en" sz="4000" b="1" smtClean="0">
                <a:solidFill>
                  <a:schemeClr val="tx1"/>
                </a:solidFill>
              </a:rPr>
              <a:t>Additional tests</a:t>
            </a:r>
          </a:p>
        </p:txBody>
      </p:sp>
      <p:sp>
        <p:nvSpPr>
          <p:cNvPr id="135171" name="Rectangle 3"/>
          <p:cNvSpPr>
            <a:spLocks noGrp="1" noChangeArrowheads="1"/>
          </p:cNvSpPr>
          <p:nvPr>
            <p:ph sz="half" idx="1"/>
          </p:nvPr>
        </p:nvSpPr>
        <p:spPr>
          <a:xfrm>
            <a:off x="323850" y="1268413"/>
            <a:ext cx="4038600" cy="5257800"/>
          </a:xfrm>
        </p:spPr>
        <p:txBody>
          <a:bodyPr/>
          <a:lstStyle/>
          <a:p>
            <a:pPr eaLnBrk="1" hangingPunct="1">
              <a:lnSpc>
                <a:spcPct val="90000"/>
              </a:lnSpc>
              <a:buFontTx/>
              <a:buNone/>
            </a:pPr>
            <a:r>
              <a:rPr lang="en" sz="2400" b="1" dirty="0" smtClean="0">
                <a:solidFill>
                  <a:srgbClr val="FF0000"/>
                </a:solidFill>
              </a:rPr>
              <a:t>Pulmonary function tests</a:t>
            </a:r>
          </a:p>
          <a:p>
            <a:pPr eaLnBrk="1" hangingPunct="1">
              <a:lnSpc>
                <a:spcPct val="90000"/>
              </a:lnSpc>
              <a:buFontTx/>
              <a:buNone/>
            </a:pPr>
            <a:r>
              <a:rPr lang="en" sz="2400" b="1" dirty="0" smtClean="0">
                <a:solidFill>
                  <a:srgbClr val="FF0000"/>
                </a:solidFill>
              </a:rPr>
              <a:t>Radiological examinations</a:t>
            </a:r>
          </a:p>
          <a:p>
            <a:pPr eaLnBrk="1" hangingPunct="1">
              <a:lnSpc>
                <a:spcPct val="90000"/>
              </a:lnSpc>
              <a:buFontTx/>
              <a:buNone/>
            </a:pPr>
            <a:endParaRPr lang="en-US" sz="2400" dirty="0" smtClean="0"/>
          </a:p>
          <a:p>
            <a:pPr eaLnBrk="1" hangingPunct="1">
              <a:lnSpc>
                <a:spcPct val="90000"/>
              </a:lnSpc>
              <a:buFontTx/>
              <a:buNone/>
            </a:pPr>
            <a:r>
              <a:rPr lang="en" sz="2400" dirty="0" smtClean="0"/>
              <a:t>Radioscopy</a:t>
            </a:r>
          </a:p>
          <a:p>
            <a:pPr eaLnBrk="1" hangingPunct="1">
              <a:lnSpc>
                <a:spcPct val="90000"/>
              </a:lnSpc>
              <a:buFontTx/>
              <a:buNone/>
            </a:pPr>
            <a:r>
              <a:rPr lang="en" sz="2400" dirty="0" smtClean="0"/>
              <a:t>Radiography</a:t>
            </a:r>
          </a:p>
          <a:p>
            <a:pPr eaLnBrk="1" hangingPunct="1">
              <a:lnSpc>
                <a:spcPct val="90000"/>
              </a:lnSpc>
              <a:buFontTx/>
              <a:buNone/>
            </a:pPr>
            <a:r>
              <a:rPr lang="en" sz="2400" dirty="0" smtClean="0"/>
              <a:t>Tomography</a:t>
            </a:r>
          </a:p>
          <a:p>
            <a:pPr eaLnBrk="1" hangingPunct="1">
              <a:lnSpc>
                <a:spcPct val="90000"/>
              </a:lnSpc>
              <a:buFontTx/>
              <a:buNone/>
            </a:pPr>
            <a:r>
              <a:rPr lang="en" sz="2400" dirty="0" smtClean="0"/>
              <a:t>Computerized</a:t>
            </a:r>
            <a:r>
              <a:rPr lang="sr-Latn-RS" sz="2400" dirty="0" smtClean="0"/>
              <a:t> </a:t>
            </a:r>
            <a:r>
              <a:rPr lang="en" sz="2400" dirty="0" smtClean="0"/>
              <a:t>tomography</a:t>
            </a:r>
            <a:r>
              <a:rPr lang="sr-Latn-RS" sz="2400" dirty="0" smtClean="0"/>
              <a:t> CT</a:t>
            </a:r>
            <a:endParaRPr lang="en" sz="2400" dirty="0" smtClean="0"/>
          </a:p>
          <a:p>
            <a:pPr eaLnBrk="1" hangingPunct="1">
              <a:lnSpc>
                <a:spcPct val="90000"/>
              </a:lnSpc>
              <a:buFontTx/>
              <a:buNone/>
            </a:pPr>
            <a:r>
              <a:rPr lang="en" sz="2400" dirty="0" smtClean="0"/>
              <a:t>Magnetic </a:t>
            </a:r>
            <a:r>
              <a:rPr lang="en" sz="2400" dirty="0" smtClean="0"/>
              <a:t>resonance</a:t>
            </a:r>
            <a:r>
              <a:rPr lang="sr-Latn-RS" sz="2400" dirty="0" smtClean="0"/>
              <a:t> MR</a:t>
            </a:r>
            <a:endParaRPr lang="en" sz="2400" dirty="0" smtClean="0"/>
          </a:p>
          <a:p>
            <a:pPr eaLnBrk="1" hangingPunct="1">
              <a:lnSpc>
                <a:spcPct val="90000"/>
              </a:lnSpc>
              <a:buFontTx/>
              <a:buNone/>
            </a:pPr>
            <a:r>
              <a:rPr lang="en" sz="2400" dirty="0" smtClean="0"/>
              <a:t>Bronchography</a:t>
            </a:r>
          </a:p>
          <a:p>
            <a:pPr eaLnBrk="1" hangingPunct="1">
              <a:lnSpc>
                <a:spcPct val="90000"/>
              </a:lnSpc>
              <a:buFontTx/>
              <a:buNone/>
            </a:pPr>
            <a:r>
              <a:rPr lang="en" sz="2400" dirty="0" smtClean="0"/>
              <a:t>Pneumoangiography</a:t>
            </a:r>
          </a:p>
          <a:p>
            <a:pPr eaLnBrk="1" hangingPunct="1">
              <a:lnSpc>
                <a:spcPct val="90000"/>
              </a:lnSpc>
              <a:buFontTx/>
              <a:buNone/>
            </a:pPr>
            <a:r>
              <a:rPr lang="en" sz="2400" dirty="0" smtClean="0"/>
              <a:t>Lung scintigraphy</a:t>
            </a:r>
          </a:p>
          <a:p>
            <a:pPr eaLnBrk="1" hangingPunct="1">
              <a:lnSpc>
                <a:spcPct val="90000"/>
              </a:lnSpc>
              <a:buFontTx/>
              <a:buNone/>
            </a:pPr>
            <a:r>
              <a:rPr lang="en" sz="2000" dirty="0" smtClean="0"/>
              <a:t>(ventilation, perfusion)</a:t>
            </a:r>
          </a:p>
        </p:txBody>
      </p:sp>
      <p:sp>
        <p:nvSpPr>
          <p:cNvPr id="135172" name="Rectangle 4"/>
          <p:cNvSpPr>
            <a:spLocks noGrp="1" noChangeArrowheads="1"/>
          </p:cNvSpPr>
          <p:nvPr>
            <p:ph sz="half" idx="2"/>
          </p:nvPr>
        </p:nvSpPr>
        <p:spPr>
          <a:xfrm>
            <a:off x="4648200" y="1268413"/>
            <a:ext cx="4748213" cy="5400675"/>
          </a:xfrm>
        </p:spPr>
        <p:txBody>
          <a:bodyPr/>
          <a:lstStyle/>
          <a:p>
            <a:pPr eaLnBrk="1" hangingPunct="1">
              <a:lnSpc>
                <a:spcPct val="90000"/>
              </a:lnSpc>
              <a:buFontTx/>
              <a:buNone/>
            </a:pPr>
            <a:r>
              <a:rPr lang="en" sz="2400" b="1" dirty="0" smtClean="0">
                <a:solidFill>
                  <a:srgbClr val="FF0000"/>
                </a:solidFill>
              </a:rPr>
              <a:t>Endoscopic examinations</a:t>
            </a:r>
            <a:endParaRPr lang="en-US" sz="2400" dirty="0" smtClean="0">
              <a:solidFill>
                <a:srgbClr val="FF0000"/>
              </a:solidFill>
            </a:endParaRPr>
          </a:p>
          <a:p>
            <a:pPr eaLnBrk="1" hangingPunct="1">
              <a:lnSpc>
                <a:spcPct val="90000"/>
              </a:lnSpc>
              <a:buFontTx/>
              <a:buNone/>
            </a:pPr>
            <a:r>
              <a:rPr lang="en" sz="2400" dirty="0" smtClean="0"/>
              <a:t>Laryngoscopy</a:t>
            </a:r>
          </a:p>
          <a:p>
            <a:pPr eaLnBrk="1" hangingPunct="1">
              <a:lnSpc>
                <a:spcPct val="90000"/>
              </a:lnSpc>
              <a:buFontTx/>
              <a:buNone/>
            </a:pPr>
            <a:r>
              <a:rPr lang="en" sz="2400" dirty="0" smtClean="0"/>
              <a:t>Tracheoscopy and bronchoscopy</a:t>
            </a:r>
          </a:p>
          <a:p>
            <a:pPr eaLnBrk="1" hangingPunct="1">
              <a:lnSpc>
                <a:spcPct val="90000"/>
              </a:lnSpc>
              <a:buFontTx/>
              <a:buNone/>
            </a:pPr>
            <a:r>
              <a:rPr lang="en" sz="2400" dirty="0" smtClean="0"/>
              <a:t>Pleuroscopy</a:t>
            </a:r>
          </a:p>
          <a:p>
            <a:pPr eaLnBrk="1" hangingPunct="1">
              <a:lnSpc>
                <a:spcPct val="90000"/>
              </a:lnSpc>
              <a:buFontTx/>
              <a:buNone/>
            </a:pPr>
            <a:r>
              <a:rPr lang="en" sz="2400" dirty="0" smtClean="0"/>
              <a:t>Mediastinoscopy</a:t>
            </a:r>
            <a:endParaRPr lang="en-US" sz="2400" b="1" dirty="0" smtClean="0"/>
          </a:p>
          <a:p>
            <a:pPr eaLnBrk="1" hangingPunct="1">
              <a:lnSpc>
                <a:spcPct val="90000"/>
              </a:lnSpc>
              <a:buFontTx/>
              <a:buNone/>
            </a:pPr>
            <a:endParaRPr lang="en-US" sz="2400" b="1" dirty="0" smtClean="0"/>
          </a:p>
          <a:p>
            <a:pPr eaLnBrk="1" hangingPunct="1">
              <a:lnSpc>
                <a:spcPct val="90000"/>
              </a:lnSpc>
              <a:buFontTx/>
              <a:buNone/>
            </a:pPr>
            <a:r>
              <a:rPr lang="en" sz="2400" b="1" dirty="0" smtClean="0">
                <a:solidFill>
                  <a:srgbClr val="FF0000"/>
                </a:solidFill>
              </a:rPr>
              <a:t>Immunoallergic tests</a:t>
            </a:r>
          </a:p>
          <a:p>
            <a:pPr eaLnBrk="1" hangingPunct="1">
              <a:lnSpc>
                <a:spcPct val="90000"/>
              </a:lnSpc>
              <a:buFontTx/>
              <a:buNone/>
            </a:pPr>
            <a:r>
              <a:rPr lang="en" sz="2400" dirty="0" smtClean="0"/>
              <a:t>Allergy tests</a:t>
            </a:r>
          </a:p>
          <a:p>
            <a:pPr eaLnBrk="1" hangingPunct="1">
              <a:lnSpc>
                <a:spcPct val="90000"/>
              </a:lnSpc>
              <a:buFontTx/>
              <a:buNone/>
            </a:pPr>
            <a:r>
              <a:rPr lang="en" sz="2400" dirty="0" smtClean="0"/>
              <a:t>Tuberculin tests</a:t>
            </a:r>
            <a:endParaRPr lang="en-US" sz="2400" b="1" dirty="0" smtClean="0"/>
          </a:p>
          <a:p>
            <a:pPr eaLnBrk="1" hangingPunct="1">
              <a:lnSpc>
                <a:spcPct val="90000"/>
              </a:lnSpc>
              <a:buFontTx/>
              <a:buNone/>
            </a:pPr>
            <a:endParaRPr lang="en-US" sz="2400" b="1" dirty="0" smtClean="0"/>
          </a:p>
          <a:p>
            <a:pPr eaLnBrk="1" hangingPunct="1">
              <a:lnSpc>
                <a:spcPct val="90000"/>
              </a:lnSpc>
              <a:buFontTx/>
              <a:buNone/>
            </a:pPr>
            <a:r>
              <a:rPr lang="en" sz="2400" b="1" dirty="0" smtClean="0">
                <a:solidFill>
                  <a:srgbClr val="FF0000"/>
                </a:solidFill>
              </a:rPr>
              <a:t>Pleural puncture</a:t>
            </a:r>
          </a:p>
          <a:p>
            <a:pPr eaLnBrk="1" hangingPunct="1">
              <a:lnSpc>
                <a:spcPct val="90000"/>
              </a:lnSpc>
              <a:buFontTx/>
              <a:buNone/>
            </a:pPr>
            <a:r>
              <a:rPr lang="en" sz="2400" b="1" dirty="0" smtClean="0">
                <a:solidFill>
                  <a:srgbClr val="FF0000"/>
                </a:solidFill>
              </a:rPr>
              <a:t>and </a:t>
            </a:r>
            <a:r>
              <a:rPr lang="sr-Latn-RS" sz="2400" b="1" dirty="0" smtClean="0">
                <a:solidFill>
                  <a:srgbClr val="FF0000"/>
                </a:solidFill>
              </a:rPr>
              <a:t>analysis</a:t>
            </a:r>
            <a:endParaRPr lang="en" sz="2400" b="1" dirty="0" smtClean="0">
              <a:solidFill>
                <a:srgbClr val="FF0000"/>
              </a:solidFill>
            </a:endParaRPr>
          </a:p>
          <a:p>
            <a:pPr eaLnBrk="1" hangingPunct="1">
              <a:lnSpc>
                <a:spcPct val="90000"/>
              </a:lnSpc>
              <a:buFontTx/>
              <a:buNone/>
            </a:pPr>
            <a:r>
              <a:rPr lang="en" sz="2400" b="1" dirty="0" smtClean="0">
                <a:solidFill>
                  <a:srgbClr val="FF0000"/>
                </a:solidFill>
              </a:rPr>
              <a:t>Examination of sputum</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ChangeArrowheads="1"/>
          </p:cNvSpPr>
          <p:nvPr/>
        </p:nvSpPr>
        <p:spPr bwMode="auto">
          <a:xfrm>
            <a:off x="107950" y="796925"/>
            <a:ext cx="9593263" cy="5230813"/>
          </a:xfrm>
          <a:prstGeom prst="rect">
            <a:avLst/>
          </a:prstGeom>
          <a:noFill/>
          <a:ln w="9525">
            <a:noFill/>
            <a:miter lim="800000"/>
            <a:headEnd/>
            <a:tailEnd/>
          </a:ln>
        </p:spPr>
        <p:txBody>
          <a:bodyPr anchor="ctr">
            <a:spAutoFit/>
          </a:bodyPr>
          <a:lstStyle/>
          <a:p>
            <a:r>
              <a:rPr lang="en" sz="4000" dirty="0"/>
              <a:t>Pulmonary function tests</a:t>
            </a:r>
          </a:p>
          <a:p>
            <a:endParaRPr lang="en-US" dirty="0"/>
          </a:p>
          <a:p>
            <a:r>
              <a:rPr lang="en" dirty="0" smtClean="0">
                <a:solidFill>
                  <a:srgbClr val="FF0000"/>
                </a:solidFill>
              </a:rPr>
              <a:t>Spirometr</a:t>
            </a:r>
            <a:r>
              <a:rPr lang="sr-Latn-RS" dirty="0" smtClean="0">
                <a:solidFill>
                  <a:srgbClr val="FF0000"/>
                </a:solidFill>
              </a:rPr>
              <a:t>y</a:t>
            </a:r>
            <a:endParaRPr lang="en-US" b="0" dirty="0">
              <a:solidFill>
                <a:srgbClr val="FF0000"/>
              </a:solidFill>
            </a:endParaRPr>
          </a:p>
          <a:p>
            <a:r>
              <a:rPr lang="sr-Latn-RS" sz="1800" b="0" dirty="0"/>
              <a:t>V</a:t>
            </a:r>
            <a:r>
              <a:rPr lang="en" sz="1800" b="0" dirty="0" smtClean="0"/>
              <a:t>ital </a:t>
            </a:r>
            <a:r>
              <a:rPr lang="en" sz="1800" b="0" dirty="0"/>
              <a:t>capacity </a:t>
            </a:r>
            <a:r>
              <a:rPr lang="en" sz="1800" b="0" dirty="0" smtClean="0"/>
              <a:t>(</a:t>
            </a:r>
            <a:r>
              <a:rPr lang="sr-Latn-RS" sz="1800" b="0" dirty="0" smtClean="0"/>
              <a:t>VC</a:t>
            </a:r>
            <a:r>
              <a:rPr lang="en" sz="1800" b="0" dirty="0" smtClean="0"/>
              <a:t>)</a:t>
            </a:r>
            <a:endParaRPr lang="en" sz="1800" b="0" dirty="0"/>
          </a:p>
          <a:p>
            <a:r>
              <a:rPr lang="sr-Latn-RS" sz="1800" b="0" dirty="0"/>
              <a:t>F</a:t>
            </a:r>
            <a:r>
              <a:rPr lang="en" sz="1800" b="0" dirty="0" smtClean="0"/>
              <a:t>orced </a:t>
            </a:r>
            <a:r>
              <a:rPr lang="en" sz="1800" b="0" dirty="0"/>
              <a:t>expiratory volume in the first second </a:t>
            </a:r>
            <a:r>
              <a:rPr lang="en" sz="1800" b="0" dirty="0" smtClean="0"/>
              <a:t>(</a:t>
            </a:r>
            <a:r>
              <a:rPr lang="sr-Latn-RS" sz="1800" b="0" dirty="0" smtClean="0"/>
              <a:t>FEV</a:t>
            </a:r>
            <a:r>
              <a:rPr lang="en" sz="1800" b="0" dirty="0" smtClean="0"/>
              <a:t>1)</a:t>
            </a:r>
            <a:endParaRPr lang="en" sz="1800" b="0" dirty="0"/>
          </a:p>
          <a:p>
            <a:r>
              <a:rPr lang="sr-Latn-RS" sz="1800" b="0" dirty="0" smtClean="0"/>
              <a:t>FEV</a:t>
            </a:r>
            <a:r>
              <a:rPr lang="en" sz="1800" b="0" dirty="0" smtClean="0"/>
              <a:t>1/</a:t>
            </a:r>
            <a:r>
              <a:rPr lang="sr-Latn-RS" sz="1800" b="0" dirty="0" smtClean="0"/>
              <a:t>FVC ratio</a:t>
            </a:r>
            <a:endParaRPr lang="en" sz="1800" b="0" dirty="0"/>
          </a:p>
          <a:p>
            <a:endParaRPr lang="en-US" sz="1800" dirty="0"/>
          </a:p>
          <a:p>
            <a:r>
              <a:rPr lang="en" dirty="0">
                <a:solidFill>
                  <a:srgbClr val="FF0000"/>
                </a:solidFill>
              </a:rPr>
              <a:t>Gas analysis</a:t>
            </a:r>
          </a:p>
          <a:p>
            <a:r>
              <a:rPr lang="en" sz="1800" b="0" dirty="0"/>
              <a:t>Partial pressure of oxygen in arterial blood (PaO2)</a:t>
            </a:r>
          </a:p>
          <a:p>
            <a:r>
              <a:rPr lang="en" sz="1800" b="0" dirty="0"/>
              <a:t>Partial pressure of carbon dioxide in arterial blood (PaCO2)</a:t>
            </a:r>
          </a:p>
          <a:p>
            <a:r>
              <a:rPr lang="en" sz="1800" b="0" dirty="0"/>
              <a:t>Oxygen saturation of hemoglobin (SaO2)</a:t>
            </a:r>
          </a:p>
          <a:p>
            <a:endParaRPr lang="en-US" sz="1800" dirty="0"/>
          </a:p>
          <a:p>
            <a:r>
              <a:rPr lang="en" dirty="0">
                <a:solidFill>
                  <a:srgbClr val="FF0000"/>
                </a:solidFill>
              </a:rPr>
              <a:t>Acid-base state</a:t>
            </a:r>
            <a:endParaRPr lang="en-US" b="0" dirty="0">
              <a:solidFill>
                <a:srgbClr val="FF0000"/>
              </a:solidFill>
            </a:endParaRPr>
          </a:p>
          <a:p>
            <a:r>
              <a:rPr lang="en" sz="1800" b="0" dirty="0"/>
              <a:t>pH</a:t>
            </a:r>
          </a:p>
          <a:p>
            <a:r>
              <a:rPr lang="en" sz="1800" b="0" dirty="0"/>
              <a:t>Bicarbonates (current, standard)</a:t>
            </a:r>
          </a:p>
          <a:p>
            <a:r>
              <a:rPr lang="en" sz="1800" b="0" dirty="0"/>
              <a:t>Base excess or deficit</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5"/>
          <p:cNvSpPr>
            <a:spLocks noGrp="1" noChangeArrowheads="1"/>
          </p:cNvSpPr>
          <p:nvPr>
            <p:ph type="title"/>
          </p:nvPr>
        </p:nvSpPr>
        <p:spPr>
          <a:xfrm>
            <a:off x="1552575" y="-26988"/>
            <a:ext cx="7772400" cy="1143001"/>
          </a:xfrm>
        </p:spPr>
        <p:txBody>
          <a:bodyPr/>
          <a:lstStyle/>
          <a:p>
            <a:pPr eaLnBrk="1" hangingPunct="1"/>
            <a:r>
              <a:rPr lang="en" sz="4000" b="1" smtClean="0">
                <a:solidFill>
                  <a:schemeClr val="tx1"/>
                </a:solidFill>
              </a:rPr>
              <a:t>Bronchoscopy</a:t>
            </a:r>
          </a:p>
        </p:txBody>
      </p:sp>
      <p:sp>
        <p:nvSpPr>
          <p:cNvPr id="5" name="Rectangle 4"/>
          <p:cNvSpPr/>
          <p:nvPr/>
        </p:nvSpPr>
        <p:spPr>
          <a:xfrm>
            <a:off x="6875463" y="6237288"/>
            <a:ext cx="1944687" cy="620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 name="Picture 4" descr="bronhoskopija"/>
          <p:cNvPicPr>
            <a:picLocks noChangeAspect="1" noChangeArrowheads="1"/>
          </p:cNvPicPr>
          <p:nvPr/>
        </p:nvPicPr>
        <p:blipFill>
          <a:blip r:embed="rId2"/>
          <a:srcRect/>
          <a:stretch>
            <a:fillRect/>
          </a:stretch>
        </p:blipFill>
        <p:spPr bwMode="auto">
          <a:xfrm>
            <a:off x="1042988" y="1341438"/>
            <a:ext cx="7415212" cy="5327650"/>
          </a:xfrm>
          <a:prstGeom prst="rect">
            <a:avLst/>
          </a:prstGeom>
          <a:noFill/>
          <a:ln w="9525">
            <a:noFill/>
            <a:miter lim="800000"/>
            <a:headEnd/>
            <a:tailEnd/>
          </a:ln>
        </p:spPr>
      </p:pic>
      <p:sp>
        <p:nvSpPr>
          <p:cNvPr id="7" name="Rounded Rectangle 3"/>
          <p:cNvSpPr>
            <a:spLocks noChangeArrowheads="1"/>
          </p:cNvSpPr>
          <p:nvPr/>
        </p:nvSpPr>
        <p:spPr bwMode="auto">
          <a:xfrm>
            <a:off x="755650" y="1484313"/>
            <a:ext cx="3960813" cy="1512887"/>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en" sz="2000" b="0" dirty="0">
                <a:latin typeface="+mn-lt"/>
              </a:rPr>
              <a:t>Bronchoscopy </a:t>
            </a:r>
            <a:r>
              <a:rPr lang="sr-Latn-RS" sz="2000" b="0" dirty="0" smtClean="0">
                <a:latin typeface="+mn-lt"/>
              </a:rPr>
              <a:t>is used to </a:t>
            </a:r>
            <a:r>
              <a:rPr lang="en" sz="2000" b="0" dirty="0" smtClean="0">
                <a:latin typeface="+mn-lt"/>
              </a:rPr>
              <a:t>reveal </a:t>
            </a:r>
            <a:r>
              <a:rPr lang="en" sz="2000" b="0" dirty="0">
                <a:latin typeface="+mn-lt"/>
              </a:rPr>
              <a:t>changes in </a:t>
            </a:r>
            <a:r>
              <a:rPr lang="sr-Latn-RS" sz="2000" b="0" dirty="0" smtClean="0">
                <a:latin typeface="+mn-lt"/>
              </a:rPr>
              <a:t>the airways</a:t>
            </a:r>
            <a:endParaRPr lang="en-US" sz="2000" b="0" dirty="0">
              <a:latin typeface="+mn-lt"/>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r>
              <a:rPr lang="en" sz="4000" b="1" dirty="0" smtClean="0">
                <a:solidFill>
                  <a:schemeClr val="tx1"/>
                </a:solidFill>
              </a:rPr>
              <a:t>Pleural puncture</a:t>
            </a:r>
          </a:p>
        </p:txBody>
      </p:sp>
      <p:sp>
        <p:nvSpPr>
          <p:cNvPr id="138243" name="Rectangle 3"/>
          <p:cNvSpPr>
            <a:spLocks noGrp="1" noChangeArrowheads="1"/>
          </p:cNvSpPr>
          <p:nvPr>
            <p:ph idx="1"/>
          </p:nvPr>
        </p:nvSpPr>
        <p:spPr>
          <a:xfrm>
            <a:off x="457200" y="2495550"/>
            <a:ext cx="8229600" cy="4389438"/>
          </a:xfrm>
        </p:spPr>
        <p:txBody>
          <a:bodyPr/>
          <a:lstStyle/>
          <a:p>
            <a:pPr eaLnBrk="1" hangingPunct="1"/>
            <a:r>
              <a:rPr lang="sr-Latn-RS" sz="2800" dirty="0" smtClean="0"/>
              <a:t>To </a:t>
            </a:r>
            <a:r>
              <a:rPr lang="en" sz="2800" dirty="0" smtClean="0"/>
              <a:t>prov</a:t>
            </a:r>
            <a:r>
              <a:rPr lang="sr-Latn-RS" sz="2800" dirty="0" smtClean="0"/>
              <a:t>e the presence of the pleural effusion</a:t>
            </a:r>
            <a:endParaRPr lang="sr-Latn-CS" sz="2800" dirty="0" smtClean="0"/>
          </a:p>
          <a:p>
            <a:pPr eaLnBrk="1" hangingPunct="1"/>
            <a:r>
              <a:rPr lang="en" sz="2800" dirty="0" smtClean="0"/>
              <a:t>T</a:t>
            </a:r>
            <a:r>
              <a:rPr lang="sr-Latn-RS" sz="2800" dirty="0" smtClean="0"/>
              <a:t>o </a:t>
            </a:r>
            <a:r>
              <a:rPr lang="en" sz="2800" dirty="0" smtClean="0"/>
              <a:t>sampl</a:t>
            </a:r>
            <a:r>
              <a:rPr lang="sr-Latn-RS" sz="2800" dirty="0" smtClean="0"/>
              <a:t>e f</a:t>
            </a:r>
            <a:r>
              <a:rPr lang="en" sz="2800" dirty="0" smtClean="0"/>
              <a:t>or </a:t>
            </a:r>
            <a:r>
              <a:rPr lang="en" sz="2800" dirty="0" smtClean="0"/>
              <a:t>laboratory analysis</a:t>
            </a:r>
            <a:endParaRPr lang="sr-Latn-CS" sz="2800" dirty="0" smtClean="0"/>
          </a:p>
          <a:p>
            <a:pPr eaLnBrk="1" hangingPunct="1"/>
            <a:r>
              <a:rPr lang="sr-Latn-RS" sz="2800" dirty="0" smtClean="0"/>
              <a:t>For</a:t>
            </a:r>
            <a:r>
              <a:rPr lang="en" sz="2800" dirty="0" smtClean="0"/>
              <a:t> </a:t>
            </a:r>
            <a:r>
              <a:rPr lang="en" sz="2800" dirty="0" smtClean="0"/>
              <a:t>therapeutic purposes </a:t>
            </a:r>
            <a:r>
              <a:rPr lang="sr-Latn-RS" sz="2800" dirty="0" smtClean="0"/>
              <a:t>to</a:t>
            </a:r>
            <a:r>
              <a:rPr lang="en" sz="2800" dirty="0" smtClean="0"/>
              <a:t> </a:t>
            </a:r>
            <a:r>
              <a:rPr lang="en" sz="2800" dirty="0" smtClean="0"/>
              <a:t>reduce dyspnoea and displacement </a:t>
            </a:r>
            <a:r>
              <a:rPr lang="sr-Latn-RS" sz="2800" dirty="0" smtClean="0"/>
              <a:t>of the </a:t>
            </a:r>
            <a:r>
              <a:rPr lang="en" sz="2800" dirty="0" smtClean="0"/>
              <a:t>mediastinum</a:t>
            </a:r>
            <a:endParaRPr lang="sr-Latn-CS" sz="2800" dirty="0" smtClean="0"/>
          </a:p>
          <a:p>
            <a:pPr eaLnBrk="1" hangingPunct="1"/>
            <a:r>
              <a:rPr lang="en" sz="2800" dirty="0" smtClean="0"/>
              <a:t>Injection </a:t>
            </a:r>
            <a:r>
              <a:rPr lang="sr-Latn-RS" sz="2800" dirty="0" smtClean="0"/>
              <a:t>of </a:t>
            </a:r>
            <a:r>
              <a:rPr lang="en" sz="2800" dirty="0" smtClean="0"/>
              <a:t>antibiotics </a:t>
            </a:r>
            <a:r>
              <a:rPr lang="en" sz="2800" dirty="0" smtClean="0"/>
              <a:t>or cytostatics</a:t>
            </a:r>
            <a:endParaRPr lang="sr-Latn-CS" sz="2800" dirty="0" smtClean="0"/>
          </a:p>
          <a:p>
            <a:pPr eaLnBrk="1" hangingPunct="1"/>
            <a:endParaRPr lang="en-US"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Grp="1" noChangeArrowheads="1"/>
          </p:cNvSpPr>
          <p:nvPr>
            <p:ph type="title"/>
          </p:nvPr>
        </p:nvSpPr>
        <p:spPr>
          <a:xfrm>
            <a:off x="685800" y="188913"/>
            <a:ext cx="8062913" cy="1143000"/>
          </a:xfrm>
        </p:spPr>
        <p:txBody>
          <a:bodyPr/>
          <a:lstStyle/>
          <a:p>
            <a:pPr eaLnBrk="1" hangingPunct="1"/>
            <a:r>
              <a:rPr lang="en" altLang="zh-CN" sz="4000" b="1" smtClean="0">
                <a:solidFill>
                  <a:schemeClr val="tx1"/>
                </a:solidFill>
              </a:rPr>
              <a:t>Anatomical lines on the side of the chest</a:t>
            </a:r>
          </a:p>
        </p:txBody>
      </p:sp>
      <p:grpSp>
        <p:nvGrpSpPr>
          <p:cNvPr id="17411" name="Group 20"/>
          <p:cNvGrpSpPr>
            <a:grpSpLocks/>
          </p:cNvGrpSpPr>
          <p:nvPr/>
        </p:nvGrpSpPr>
        <p:grpSpPr bwMode="auto">
          <a:xfrm>
            <a:off x="762000" y="1447800"/>
            <a:ext cx="7491413" cy="4632325"/>
            <a:chOff x="528" y="864"/>
            <a:chExt cx="4719" cy="2918"/>
          </a:xfrm>
        </p:grpSpPr>
        <p:pic>
          <p:nvPicPr>
            <p:cNvPr id="17412" name="Picture 4" descr="ce_2"/>
            <p:cNvPicPr>
              <a:picLocks noChangeAspect="1" noChangeArrowheads="1"/>
            </p:cNvPicPr>
            <p:nvPr/>
          </p:nvPicPr>
          <p:blipFill>
            <a:blip r:embed="rId2"/>
            <a:srcRect l="39595" t="14291" b="25926"/>
            <a:stretch>
              <a:fillRect/>
            </a:stretch>
          </p:blipFill>
          <p:spPr bwMode="auto">
            <a:xfrm>
              <a:off x="528" y="864"/>
              <a:ext cx="3936" cy="2918"/>
            </a:xfrm>
            <a:prstGeom prst="rect">
              <a:avLst/>
            </a:prstGeom>
            <a:noFill/>
            <a:ln w="9525">
              <a:noFill/>
              <a:miter lim="800000"/>
              <a:headEnd/>
              <a:tailEnd/>
            </a:ln>
          </p:spPr>
        </p:pic>
        <p:sp>
          <p:nvSpPr>
            <p:cNvPr id="18437" name="Text Box 9"/>
            <p:cNvSpPr txBox="1">
              <a:spLocks noChangeArrowheads="1"/>
            </p:cNvSpPr>
            <p:nvPr/>
          </p:nvSpPr>
          <p:spPr bwMode="auto">
            <a:xfrm>
              <a:off x="705" y="2448"/>
              <a:ext cx="1967"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Anterior axillary line</a:t>
              </a:r>
            </a:p>
          </p:txBody>
        </p:sp>
        <p:sp>
          <p:nvSpPr>
            <p:cNvPr id="18438" name="Text Box 11"/>
            <p:cNvSpPr txBox="1">
              <a:spLocks noChangeArrowheads="1"/>
            </p:cNvSpPr>
            <p:nvPr/>
          </p:nvSpPr>
          <p:spPr bwMode="auto">
            <a:xfrm>
              <a:off x="3696" y="2736"/>
              <a:ext cx="1410"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Middle axillary</a:t>
              </a:r>
            </a:p>
          </p:txBody>
        </p:sp>
        <p:sp>
          <p:nvSpPr>
            <p:cNvPr id="18439" name="Text Box 13"/>
            <p:cNvSpPr txBox="1">
              <a:spLocks noChangeArrowheads="1"/>
            </p:cNvSpPr>
            <p:nvPr/>
          </p:nvSpPr>
          <p:spPr bwMode="auto">
            <a:xfrm>
              <a:off x="4032" y="1968"/>
              <a:ext cx="1215" cy="252"/>
            </a:xfrm>
            <a:prstGeom prst="rect">
              <a:avLst/>
            </a:prstGeom>
            <a:solidFill>
              <a:schemeClr val="bg1"/>
            </a:solidFill>
            <a:ln w="9525">
              <a:noFill/>
              <a:miter lim="800000"/>
              <a:headEnd/>
              <a:tailEnd/>
            </a:ln>
          </p:spPr>
          <p:txBody>
            <a:bodyPr wrap="none">
              <a:spAutoFit/>
            </a:bodyPr>
            <a:lstStyle/>
            <a:p>
              <a:pPr>
                <a:defRPr/>
              </a:pPr>
              <a:r>
                <a:rPr lang="sr-Latn-RS" altLang="zh-CN" sz="2000" b="0" dirty="0" smtClean="0">
                  <a:latin typeface="+mn-lt"/>
                  <a:ea typeface="楷体_GB2312"/>
                  <a:cs typeface="楷体_GB2312"/>
                </a:rPr>
                <a:t>Posterior</a:t>
              </a:r>
              <a:r>
                <a:rPr lang="en" altLang="zh-CN" sz="2000" b="0" dirty="0" smtClean="0">
                  <a:latin typeface="+mn-lt"/>
                  <a:ea typeface="楷体_GB2312"/>
                  <a:cs typeface="楷体_GB2312"/>
                </a:rPr>
                <a:t> </a:t>
              </a:r>
              <a:r>
                <a:rPr lang="en" altLang="zh-CN" sz="2000" b="0" dirty="0">
                  <a:latin typeface="+mn-lt"/>
                  <a:ea typeface="楷体_GB2312"/>
                  <a:cs typeface="楷体_GB2312"/>
                </a:rPr>
                <a:t>axillary</a:t>
              </a:r>
              <a:endParaRPr lang="en-US" altLang="zh-CN" sz="2000" b="0" dirty="0">
                <a:latin typeface="+mn-lt"/>
                <a:ea typeface="楷体_GB2312"/>
                <a:cs typeface="楷体_GB2312"/>
              </a:endParaRPr>
            </a:p>
          </p:txBody>
        </p:sp>
        <p:sp>
          <p:nvSpPr>
            <p:cNvPr id="17416" name="Line 14"/>
            <p:cNvSpPr>
              <a:spLocks noChangeShapeType="1"/>
            </p:cNvSpPr>
            <p:nvPr/>
          </p:nvSpPr>
          <p:spPr bwMode="auto">
            <a:xfrm flipH="1">
              <a:off x="2592" y="2592"/>
              <a:ext cx="480" cy="0"/>
            </a:xfrm>
            <a:prstGeom prst="line">
              <a:avLst/>
            </a:prstGeom>
            <a:noFill/>
            <a:ln w="19050">
              <a:solidFill>
                <a:srgbClr val="00FFFF"/>
              </a:solidFill>
              <a:round/>
              <a:headEnd/>
              <a:tailEnd/>
            </a:ln>
          </p:spPr>
          <p:txBody>
            <a:bodyPr/>
            <a:lstStyle/>
            <a:p>
              <a:endParaRPr lang="en-US"/>
            </a:p>
          </p:txBody>
        </p:sp>
        <p:sp>
          <p:nvSpPr>
            <p:cNvPr id="17417" name="Line 16"/>
            <p:cNvSpPr>
              <a:spLocks noChangeShapeType="1"/>
            </p:cNvSpPr>
            <p:nvPr/>
          </p:nvSpPr>
          <p:spPr bwMode="auto">
            <a:xfrm>
              <a:off x="3360" y="2832"/>
              <a:ext cx="288" cy="0"/>
            </a:xfrm>
            <a:prstGeom prst="line">
              <a:avLst/>
            </a:prstGeom>
            <a:noFill/>
            <a:ln w="19050">
              <a:solidFill>
                <a:srgbClr val="00FFFF"/>
              </a:solidFill>
              <a:round/>
              <a:headEnd/>
              <a:tailEnd/>
            </a:ln>
          </p:spPr>
          <p:txBody>
            <a:bodyPr/>
            <a:lstStyle/>
            <a:p>
              <a:endParaRPr lang="en-US"/>
            </a:p>
          </p:txBody>
        </p:sp>
        <p:sp>
          <p:nvSpPr>
            <p:cNvPr id="17418" name="Line 17"/>
            <p:cNvSpPr>
              <a:spLocks noChangeShapeType="1"/>
            </p:cNvSpPr>
            <p:nvPr/>
          </p:nvSpPr>
          <p:spPr bwMode="auto">
            <a:xfrm>
              <a:off x="3792" y="2064"/>
              <a:ext cx="192" cy="0"/>
            </a:xfrm>
            <a:prstGeom prst="line">
              <a:avLst/>
            </a:prstGeom>
            <a:noFill/>
            <a:ln w="19050">
              <a:solidFill>
                <a:srgbClr val="00FFFF"/>
              </a:solid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1104900" y="333375"/>
            <a:ext cx="8580438" cy="1143000"/>
          </a:xfrm>
        </p:spPr>
        <p:txBody>
          <a:bodyPr/>
          <a:lstStyle/>
          <a:p>
            <a:pPr eaLnBrk="1" hangingPunct="1"/>
            <a:r>
              <a:rPr lang="en" sz="4000" b="1" dirty="0" smtClean="0">
                <a:solidFill>
                  <a:schemeClr val="tx1"/>
                </a:solidFill>
              </a:rPr>
              <a:t>Pleural puncture</a:t>
            </a:r>
          </a:p>
        </p:txBody>
      </p:sp>
      <p:sp>
        <p:nvSpPr>
          <p:cNvPr id="139267" name="Rectangle 3"/>
          <p:cNvSpPr>
            <a:spLocks noGrp="1" noChangeArrowheads="1"/>
          </p:cNvSpPr>
          <p:nvPr>
            <p:ph idx="1"/>
          </p:nvPr>
        </p:nvSpPr>
        <p:spPr>
          <a:xfrm>
            <a:off x="250825" y="1981200"/>
            <a:ext cx="8713788" cy="4114800"/>
          </a:xfrm>
        </p:spPr>
        <p:txBody>
          <a:bodyPr/>
          <a:lstStyle/>
          <a:p>
            <a:pPr eaLnBrk="1" hangingPunct="1">
              <a:lnSpc>
                <a:spcPct val="80000"/>
              </a:lnSpc>
            </a:pPr>
            <a:r>
              <a:rPr lang="en" sz="2800" dirty="0" smtClean="0"/>
              <a:t>Place </a:t>
            </a:r>
            <a:r>
              <a:rPr lang="sr-Latn-RS" sz="2800" dirty="0" smtClean="0"/>
              <a:t>of the </a:t>
            </a:r>
            <a:r>
              <a:rPr lang="en" sz="2800" dirty="0" smtClean="0"/>
              <a:t>punctures </a:t>
            </a:r>
            <a:r>
              <a:rPr lang="sr-Latn-RS" sz="2800" dirty="0" smtClean="0"/>
              <a:t>is</a:t>
            </a:r>
            <a:r>
              <a:rPr lang="en" sz="2800" dirty="0" smtClean="0"/>
              <a:t> determine</a:t>
            </a:r>
            <a:r>
              <a:rPr lang="sr-Latn-RS" sz="2800" dirty="0" smtClean="0"/>
              <a:t>d by </a:t>
            </a:r>
            <a:r>
              <a:rPr lang="en" sz="2800" dirty="0" smtClean="0"/>
              <a:t>​</a:t>
            </a:r>
            <a:r>
              <a:rPr lang="sr-Latn-RS" sz="2800" dirty="0" smtClean="0"/>
              <a:t>p</a:t>
            </a:r>
            <a:r>
              <a:rPr lang="en" sz="2800" dirty="0" smtClean="0"/>
              <a:t>ercussion</a:t>
            </a:r>
            <a:r>
              <a:rPr lang="sr-Latn-RS" sz="2800" dirty="0" smtClean="0"/>
              <a:t> or the ultrasound</a:t>
            </a:r>
            <a:endParaRPr lang="sr-Latn-CS" sz="2800" dirty="0" smtClean="0"/>
          </a:p>
          <a:p>
            <a:pPr eaLnBrk="1" hangingPunct="1">
              <a:lnSpc>
                <a:spcPct val="80000"/>
              </a:lnSpc>
            </a:pPr>
            <a:r>
              <a:rPr lang="en" sz="2800" dirty="0" smtClean="0"/>
              <a:t>Upper edge </a:t>
            </a:r>
            <a:r>
              <a:rPr lang="sr-Latn-RS" sz="2800" dirty="0" smtClean="0"/>
              <a:t>of</a:t>
            </a:r>
            <a:r>
              <a:rPr lang="en" sz="2800" dirty="0" smtClean="0"/>
              <a:t> </a:t>
            </a:r>
            <a:r>
              <a:rPr lang="en" sz="2800" dirty="0" smtClean="0"/>
              <a:t>the lower </a:t>
            </a:r>
            <a:r>
              <a:rPr lang="sr-Latn-RS" sz="2800" dirty="0" smtClean="0"/>
              <a:t>r</a:t>
            </a:r>
            <a:r>
              <a:rPr lang="en" sz="2800" dirty="0" smtClean="0"/>
              <a:t>ib</a:t>
            </a:r>
            <a:r>
              <a:rPr lang="sr-Latn-RS" sz="2800" dirty="0" smtClean="0"/>
              <a:t> to avoid the </a:t>
            </a:r>
            <a:r>
              <a:rPr lang="en" sz="2800" dirty="0" smtClean="0"/>
              <a:t>injury </a:t>
            </a:r>
            <a:r>
              <a:rPr lang="sr-Latn-RS" sz="2800" dirty="0" smtClean="0"/>
              <a:t>of the </a:t>
            </a:r>
            <a:r>
              <a:rPr lang="en" sz="2800" dirty="0" smtClean="0"/>
              <a:t>blood </a:t>
            </a:r>
            <a:r>
              <a:rPr lang="sr-Latn-RS" sz="2800" dirty="0" smtClean="0"/>
              <a:t>vessels</a:t>
            </a:r>
            <a:endParaRPr lang="sr-Latn-CS" sz="2800" dirty="0" smtClean="0"/>
          </a:p>
          <a:p>
            <a:pPr eaLnBrk="1" hangingPunct="1">
              <a:lnSpc>
                <a:spcPct val="80000"/>
              </a:lnSpc>
              <a:buFont typeface="Wingdings 2" pitchFamily="18" charset="2"/>
              <a:buNone/>
            </a:pPr>
            <a:endParaRPr lang="sr-Latn-CS" sz="2800" dirty="0" smtClean="0"/>
          </a:p>
          <a:p>
            <a:pPr eaLnBrk="1" hangingPunct="1">
              <a:lnSpc>
                <a:spcPct val="80000"/>
              </a:lnSpc>
              <a:buFont typeface="Wingdings 2" pitchFamily="18" charset="2"/>
              <a:buNone/>
            </a:pPr>
            <a:r>
              <a:rPr lang="en" sz="2800" dirty="0" smtClean="0">
                <a:solidFill>
                  <a:srgbClr val="FF0000"/>
                </a:solidFill>
              </a:rPr>
              <a:t>Complications</a:t>
            </a:r>
            <a:endParaRPr lang="sr-Latn-CS" sz="2800" dirty="0" smtClean="0">
              <a:solidFill>
                <a:srgbClr val="FF0000"/>
              </a:solidFill>
            </a:endParaRPr>
          </a:p>
          <a:p>
            <a:pPr eaLnBrk="1" hangingPunct="1">
              <a:lnSpc>
                <a:spcPct val="80000"/>
              </a:lnSpc>
            </a:pPr>
            <a:r>
              <a:rPr lang="sr-Latn-RS" sz="2800" dirty="0"/>
              <a:t>l</a:t>
            </a:r>
            <a:r>
              <a:rPr lang="sr-Latn-RS" sz="2800" dirty="0" smtClean="0"/>
              <a:t>ung </a:t>
            </a:r>
            <a:r>
              <a:rPr lang="en" sz="2800" dirty="0" smtClean="0"/>
              <a:t>edema (sudden evacuation)</a:t>
            </a:r>
            <a:endParaRPr lang="sr-Latn-CS" sz="2800" dirty="0" smtClean="0"/>
          </a:p>
          <a:p>
            <a:pPr eaLnBrk="1" hangingPunct="1">
              <a:lnSpc>
                <a:spcPct val="80000"/>
              </a:lnSpc>
            </a:pPr>
            <a:r>
              <a:rPr lang="en" sz="2800" dirty="0" smtClean="0"/>
              <a:t>air embolism</a:t>
            </a:r>
            <a:endParaRPr lang="sr-Latn-CS" sz="2800" dirty="0" smtClean="0"/>
          </a:p>
          <a:p>
            <a:pPr eaLnBrk="1" hangingPunct="1">
              <a:lnSpc>
                <a:spcPct val="80000"/>
              </a:lnSpc>
            </a:pPr>
            <a:r>
              <a:rPr lang="en" sz="2800" dirty="0" smtClean="0"/>
              <a:t>pneumothorax</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4"/>
          <p:cNvSpPr>
            <a:spLocks noGrp="1" noChangeArrowheads="1"/>
          </p:cNvSpPr>
          <p:nvPr>
            <p:ph type="title"/>
          </p:nvPr>
        </p:nvSpPr>
        <p:spPr>
          <a:xfrm>
            <a:off x="1311275" y="404813"/>
            <a:ext cx="8229600" cy="1143000"/>
          </a:xfrm>
        </p:spPr>
        <p:txBody>
          <a:bodyPr/>
          <a:lstStyle/>
          <a:p>
            <a:pPr eaLnBrk="1" hangingPunct="1"/>
            <a:r>
              <a:rPr lang="en" sz="4000" b="1" dirty="0" smtClean="0">
                <a:solidFill>
                  <a:schemeClr val="tx1"/>
                </a:solidFill>
              </a:rPr>
              <a:t>Pleural </a:t>
            </a:r>
            <a:r>
              <a:rPr lang="en" sz="4000" b="1" dirty="0" smtClean="0">
                <a:solidFill>
                  <a:schemeClr val="tx1"/>
                </a:solidFill>
              </a:rPr>
              <a:t>punctu</a:t>
            </a:r>
            <a:r>
              <a:rPr lang="sr-Latn-RS" sz="4000" b="1" dirty="0" smtClean="0">
                <a:solidFill>
                  <a:schemeClr val="tx1"/>
                </a:solidFill>
              </a:rPr>
              <a:t>re</a:t>
            </a:r>
            <a:endParaRPr lang="en" sz="4000" b="1" dirty="0" smtClean="0">
              <a:solidFill>
                <a:schemeClr val="tx1"/>
              </a:solidFill>
            </a:endParaRPr>
          </a:p>
        </p:txBody>
      </p:sp>
      <p:sp>
        <p:nvSpPr>
          <p:cNvPr id="140291" name="Rectangle 3"/>
          <p:cNvSpPr>
            <a:spLocks noGrp="1" noChangeArrowheads="1"/>
          </p:cNvSpPr>
          <p:nvPr>
            <p:ph idx="1"/>
          </p:nvPr>
        </p:nvSpPr>
        <p:spPr>
          <a:xfrm>
            <a:off x="250825" y="1935163"/>
            <a:ext cx="8785225" cy="4389437"/>
          </a:xfrm>
        </p:spPr>
        <p:txBody>
          <a:bodyPr/>
          <a:lstStyle/>
          <a:p>
            <a:pPr eaLnBrk="1" hangingPunct="1"/>
            <a:r>
              <a:rPr lang="en" sz="2800" dirty="0" smtClean="0"/>
              <a:t>Biochemical </a:t>
            </a:r>
            <a:r>
              <a:rPr lang="sr-Latn-RS" sz="2800" dirty="0" smtClean="0"/>
              <a:t>examination</a:t>
            </a:r>
            <a:r>
              <a:rPr lang="en" sz="2800" dirty="0" smtClean="0"/>
              <a:t>: </a:t>
            </a:r>
            <a:r>
              <a:rPr lang="sr-Latn-RS" sz="2800" dirty="0" smtClean="0"/>
              <a:t>to </a:t>
            </a:r>
            <a:r>
              <a:rPr lang="en" sz="2800" dirty="0" smtClean="0"/>
              <a:t>differen</a:t>
            </a:r>
            <a:r>
              <a:rPr lang="sr-Latn-RS" sz="2800" dirty="0" smtClean="0"/>
              <a:t>tiate t</a:t>
            </a:r>
            <a:r>
              <a:rPr lang="en" sz="2800" dirty="0" smtClean="0"/>
              <a:t>ransudate </a:t>
            </a:r>
            <a:r>
              <a:rPr lang="en" sz="2800" dirty="0" smtClean="0"/>
              <a:t>from the exudate</a:t>
            </a:r>
            <a:endParaRPr lang="sr-Latn-CS" sz="2800" dirty="0" smtClean="0"/>
          </a:p>
          <a:p>
            <a:pPr eaLnBrk="1" hangingPunct="1"/>
            <a:r>
              <a:rPr lang="en" sz="2800" b="1" dirty="0" smtClean="0"/>
              <a:t>1. </a:t>
            </a:r>
            <a:r>
              <a:rPr lang="sr-Latn-RS" sz="2800" b="1" dirty="0"/>
              <a:t>p</a:t>
            </a:r>
            <a:r>
              <a:rPr lang="en" sz="2800" b="1" dirty="0" smtClean="0"/>
              <a:t>rotein </a:t>
            </a:r>
            <a:r>
              <a:rPr lang="en" sz="2800" b="1" dirty="0" smtClean="0"/>
              <a:t>punctate / serum </a:t>
            </a:r>
            <a:r>
              <a:rPr lang="sr-Latn-RS" sz="2800" b="1" dirty="0" smtClean="0"/>
              <a:t>ratio </a:t>
            </a:r>
            <a:r>
              <a:rPr lang="en" sz="2800" b="1" dirty="0" smtClean="0">
                <a:cs typeface="Times New Roman" pitchFamily="18" charset="0"/>
              </a:rPr>
              <a:t>&gt;</a:t>
            </a:r>
            <a:r>
              <a:rPr lang="en" sz="2800" b="1" dirty="0" smtClean="0"/>
              <a:t> </a:t>
            </a:r>
            <a:r>
              <a:rPr lang="en" sz="2800" b="1" dirty="0" smtClean="0">
                <a:cs typeface="Times New Roman" pitchFamily="18" charset="0"/>
              </a:rPr>
              <a:t>0.5</a:t>
            </a:r>
            <a:endParaRPr lang="en-US" sz="2800" b="1" dirty="0" smtClean="0">
              <a:cs typeface="Times New Roman" pitchFamily="18" charset="0"/>
            </a:endParaRPr>
          </a:p>
          <a:p>
            <a:pPr eaLnBrk="1" hangingPunct="1"/>
            <a:r>
              <a:rPr lang="en" sz="2800" b="1" dirty="0" smtClean="0">
                <a:cs typeface="Times New Roman" pitchFamily="18" charset="0"/>
              </a:rPr>
              <a:t>2. LDH punctate/serum ratio &gt; 0.6</a:t>
            </a:r>
          </a:p>
          <a:p>
            <a:pPr eaLnBrk="1" hangingPunct="1"/>
            <a:r>
              <a:rPr lang="en" sz="2800" dirty="0" smtClean="0">
                <a:cs typeface="Times New Roman" pitchFamily="18" charset="0"/>
              </a:rPr>
              <a:t>Cytological </a:t>
            </a:r>
            <a:r>
              <a:rPr lang="sr-Latn-RS" sz="2800" dirty="0" smtClean="0">
                <a:cs typeface="Times New Roman" pitchFamily="18" charset="0"/>
              </a:rPr>
              <a:t>exam</a:t>
            </a:r>
            <a:endParaRPr lang="sr-Latn-CS" sz="2800" dirty="0" smtClean="0">
              <a:cs typeface="Times New Roman" pitchFamily="18" charset="0"/>
            </a:endParaRPr>
          </a:p>
          <a:p>
            <a:pPr eaLnBrk="1" hangingPunct="1"/>
            <a:r>
              <a:rPr lang="en" sz="2800" dirty="0" smtClean="0">
                <a:cs typeface="Times New Roman" pitchFamily="18" charset="0"/>
              </a:rPr>
              <a:t>Bacteriological </a:t>
            </a:r>
            <a:r>
              <a:rPr lang="sr-Latn-RS" sz="2800" dirty="0" smtClean="0">
                <a:cs typeface="Times New Roman" pitchFamily="18" charset="0"/>
              </a:rPr>
              <a:t>exam</a:t>
            </a:r>
            <a:endParaRPr lang="sr-Latn-CS" sz="2800" dirty="0" smtClean="0">
              <a:cs typeface="Times New Roman" pitchFamily="18" charset="0"/>
            </a:endParaRPr>
          </a:p>
          <a:p>
            <a:pPr eaLnBrk="1" hangingPunct="1"/>
            <a:r>
              <a:rPr lang="sr-Latn-RS" sz="2800" dirty="0" smtClean="0">
                <a:cs typeface="Times New Roman" pitchFamily="18" charset="0"/>
              </a:rPr>
              <a:t>Exam</a:t>
            </a:r>
            <a:r>
              <a:rPr lang="en" sz="2800" dirty="0" smtClean="0">
                <a:cs typeface="Times New Roman" pitchFamily="18" charset="0"/>
              </a:rPr>
              <a:t> </a:t>
            </a:r>
            <a:r>
              <a:rPr lang="en" sz="2800" dirty="0" smtClean="0">
                <a:cs typeface="Times New Roman" pitchFamily="18" charset="0"/>
              </a:rPr>
              <a:t>on BK and </a:t>
            </a:r>
            <a:r>
              <a:rPr lang="en" sz="2800" dirty="0" smtClean="0">
                <a:cs typeface="Times New Roman" pitchFamily="18" charset="0"/>
              </a:rPr>
              <a:t>Low</a:t>
            </a:r>
            <a:endParaRPr lang="en" sz="2800" dirty="0" smtClean="0">
              <a:cs typeface="Times New Roman" pitchFamily="18" charset="0"/>
            </a:endParaRPr>
          </a:p>
          <a:p>
            <a:pPr eaLnBrk="1" hangingPunct="1"/>
            <a:endParaRPr lang="sr-Latn-CS" sz="2800" dirty="0" smtClean="0">
              <a:cs typeface="Times New Roman" pitchFamily="18"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5"/>
          <p:cNvSpPr>
            <a:spLocks noGrp="1" noChangeArrowheads="1"/>
          </p:cNvSpPr>
          <p:nvPr>
            <p:ph type="title"/>
          </p:nvPr>
        </p:nvSpPr>
        <p:spPr>
          <a:xfrm>
            <a:off x="1912938" y="476250"/>
            <a:ext cx="7772400" cy="1143000"/>
          </a:xfrm>
        </p:spPr>
        <p:txBody>
          <a:bodyPr/>
          <a:lstStyle/>
          <a:p>
            <a:pPr eaLnBrk="1" hangingPunct="1"/>
            <a:r>
              <a:rPr lang="en" sz="4000" b="1" smtClean="0">
                <a:solidFill>
                  <a:schemeClr val="tx1"/>
                </a:solidFill>
              </a:rPr>
              <a:t>Pleural effusion</a:t>
            </a:r>
          </a:p>
        </p:txBody>
      </p:sp>
      <p:sp>
        <p:nvSpPr>
          <p:cNvPr id="4" name="Rounded Rectangle 3"/>
          <p:cNvSpPr/>
          <p:nvPr/>
        </p:nvSpPr>
        <p:spPr>
          <a:xfrm>
            <a:off x="5580063" y="5445125"/>
            <a:ext cx="1008062" cy="28733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 name="Content Placeholder 4" descr="pleural-effusion"/>
          <p:cNvPicPr>
            <a:picLocks noGrp="1" noChangeAspect="1" noChangeArrowheads="1"/>
          </p:cNvPicPr>
          <p:nvPr>
            <p:ph idx="1"/>
          </p:nvPr>
        </p:nvPicPr>
        <p:blipFill>
          <a:blip r:embed="rId2"/>
          <a:srcRect/>
          <a:stretch>
            <a:fillRect/>
          </a:stretch>
        </p:blipFill>
        <p:spPr>
          <a:xfrm>
            <a:off x="1763688" y="1988840"/>
            <a:ext cx="5335363" cy="4268291"/>
          </a:xfrm>
          <a:noFill/>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Text Box 3"/>
          <p:cNvSpPr txBox="1">
            <a:spLocks noChangeArrowheads="1"/>
          </p:cNvSpPr>
          <p:nvPr/>
        </p:nvSpPr>
        <p:spPr bwMode="auto">
          <a:xfrm>
            <a:off x="1391163" y="620688"/>
            <a:ext cx="6858000" cy="708025"/>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r>
              <a:rPr lang="en" sz="4000" dirty="0">
                <a:latin typeface="+mj-lt"/>
              </a:rPr>
              <a:t>Spirometer</a:t>
            </a:r>
            <a:r>
              <a:rPr lang="en" sz="4000" dirty="0">
                <a:latin typeface="+mj-lt"/>
                <a:cs typeface="Times New Roman" pitchFamily="18" charset="0"/>
              </a:rPr>
              <a:t> </a:t>
            </a:r>
          </a:p>
        </p:txBody>
      </p:sp>
      <p:pic>
        <p:nvPicPr>
          <p:cNvPr id="3" name="Picture 2" descr="spirometar-1a"/>
          <p:cNvPicPr>
            <a:picLocks noChangeAspect="1" noChangeArrowheads="1"/>
          </p:cNvPicPr>
          <p:nvPr/>
        </p:nvPicPr>
        <p:blipFill>
          <a:blip r:embed="rId2"/>
          <a:srcRect/>
          <a:stretch>
            <a:fillRect/>
          </a:stretch>
        </p:blipFill>
        <p:spPr bwMode="auto">
          <a:xfrm>
            <a:off x="1259632" y="1628800"/>
            <a:ext cx="7010400" cy="450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57200" y="333375"/>
            <a:ext cx="8229600" cy="1143000"/>
          </a:xfrm>
        </p:spPr>
        <p:txBody>
          <a:bodyPr/>
          <a:lstStyle/>
          <a:p>
            <a:pPr eaLnBrk="1" hangingPunct="1"/>
            <a:r>
              <a:rPr lang="en" sz="4000" b="1" smtClean="0">
                <a:solidFill>
                  <a:schemeClr val="tx1"/>
                </a:solidFill>
              </a:rPr>
              <a:t>Pulse oximetry</a:t>
            </a:r>
          </a:p>
        </p:txBody>
      </p:sp>
      <p:pic>
        <p:nvPicPr>
          <p:cNvPr id="1026" name="Picture 2" descr="Pulse oximeter - Care at home and monitoring Oxygen level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72122" y="1935163"/>
            <a:ext cx="7799755" cy="4389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3"/>
          <p:cNvGrpSpPr>
            <a:grpSpLocks/>
          </p:cNvGrpSpPr>
          <p:nvPr/>
        </p:nvGrpSpPr>
        <p:grpSpPr bwMode="auto">
          <a:xfrm>
            <a:off x="468313" y="1447800"/>
            <a:ext cx="8740775" cy="4572000"/>
            <a:chOff x="535" y="912"/>
            <a:chExt cx="5506" cy="2880"/>
          </a:xfrm>
        </p:grpSpPr>
        <p:pic>
          <p:nvPicPr>
            <p:cNvPr id="18436" name="Picture 7" descr="DSCF0973"/>
            <p:cNvPicPr>
              <a:picLocks noChangeAspect="1" noChangeArrowheads="1"/>
            </p:cNvPicPr>
            <p:nvPr/>
          </p:nvPicPr>
          <p:blipFill>
            <a:blip r:embed="rId2">
              <a:lum bright="18000"/>
            </a:blip>
            <a:srcRect b="1852"/>
            <a:stretch>
              <a:fillRect/>
            </a:stretch>
          </p:blipFill>
          <p:spPr bwMode="auto">
            <a:xfrm>
              <a:off x="864" y="912"/>
              <a:ext cx="4176" cy="2880"/>
            </a:xfrm>
            <a:prstGeom prst="rect">
              <a:avLst/>
            </a:prstGeom>
            <a:noFill/>
            <a:ln w="9525">
              <a:noFill/>
              <a:miter lim="800000"/>
              <a:headEnd/>
              <a:tailEnd/>
            </a:ln>
          </p:spPr>
        </p:pic>
        <p:sp>
          <p:nvSpPr>
            <p:cNvPr id="18437" name="Line 8"/>
            <p:cNvSpPr>
              <a:spLocks noChangeShapeType="1"/>
            </p:cNvSpPr>
            <p:nvPr/>
          </p:nvSpPr>
          <p:spPr bwMode="auto">
            <a:xfrm>
              <a:off x="3068" y="1129"/>
              <a:ext cx="0" cy="2446"/>
            </a:xfrm>
            <a:prstGeom prst="line">
              <a:avLst/>
            </a:prstGeom>
            <a:noFill/>
            <a:ln w="28575">
              <a:solidFill>
                <a:schemeClr val="bg1"/>
              </a:solidFill>
              <a:round/>
              <a:headEnd/>
              <a:tailEnd/>
            </a:ln>
          </p:spPr>
          <p:txBody>
            <a:bodyPr/>
            <a:lstStyle/>
            <a:p>
              <a:endParaRPr lang="en-US"/>
            </a:p>
          </p:txBody>
        </p:sp>
        <p:sp>
          <p:nvSpPr>
            <p:cNvPr id="18438" name="Line 9"/>
            <p:cNvSpPr>
              <a:spLocks noChangeShapeType="1"/>
            </p:cNvSpPr>
            <p:nvPr/>
          </p:nvSpPr>
          <p:spPr bwMode="auto">
            <a:xfrm>
              <a:off x="2372" y="1401"/>
              <a:ext cx="0" cy="1848"/>
            </a:xfrm>
            <a:prstGeom prst="line">
              <a:avLst/>
            </a:prstGeom>
            <a:noFill/>
            <a:ln w="9525">
              <a:solidFill>
                <a:srgbClr val="00FFFF"/>
              </a:solidFill>
              <a:round/>
              <a:headEnd/>
              <a:tailEnd/>
            </a:ln>
          </p:spPr>
          <p:txBody>
            <a:bodyPr/>
            <a:lstStyle/>
            <a:p>
              <a:endParaRPr lang="en-US"/>
            </a:p>
          </p:txBody>
        </p:sp>
        <p:sp>
          <p:nvSpPr>
            <p:cNvPr id="19463" name="Text Box 12"/>
            <p:cNvSpPr txBox="1">
              <a:spLocks noChangeArrowheads="1"/>
            </p:cNvSpPr>
            <p:nvPr/>
          </p:nvSpPr>
          <p:spPr bwMode="auto">
            <a:xfrm>
              <a:off x="535" y="2784"/>
              <a:ext cx="1445" cy="252"/>
            </a:xfrm>
            <a:prstGeom prst="rect">
              <a:avLst/>
            </a:prstGeom>
            <a:solidFill>
              <a:schemeClr val="bg1"/>
            </a:solidFill>
            <a:ln w="9525">
              <a:noFill/>
              <a:miter lim="800000"/>
              <a:headEnd/>
              <a:tailEnd/>
            </a:ln>
          </p:spPr>
          <p:txBody>
            <a:bodyPr wrap="none">
              <a:spAutoFit/>
            </a:bodyPr>
            <a:lstStyle/>
            <a:p>
              <a:pPr>
                <a:defRPr/>
              </a:pPr>
              <a:r>
                <a:rPr lang="en" altLang="zh-CN" sz="2000" b="0" dirty="0" err="1">
                  <a:latin typeface="+mn-lt"/>
                  <a:ea typeface="楷体_GB2312"/>
                  <a:cs typeface="楷体_GB2312"/>
                </a:rPr>
                <a:t>Scapular</a:t>
              </a:r>
              <a:r>
                <a:rPr lang="en" altLang="zh-CN" sz="2000" b="0" dirty="0">
                  <a:latin typeface="+mn-lt"/>
                  <a:ea typeface="楷体_GB2312"/>
                  <a:cs typeface="楷体_GB2312"/>
                </a:rPr>
                <a:t> </a:t>
              </a:r>
              <a:r>
                <a:rPr lang="en" altLang="zh-CN" sz="2000" b="0" dirty="0" err="1">
                  <a:latin typeface="+mn-lt"/>
                  <a:ea typeface="楷体_GB2312"/>
                  <a:cs typeface="楷体_GB2312"/>
                </a:rPr>
                <a:t>line</a:t>
              </a:r>
              <a:endParaRPr lang="en-US" altLang="zh-CN" sz="2000" b="0" dirty="0">
                <a:latin typeface="+mn-lt"/>
                <a:ea typeface="楷体_GB2312"/>
                <a:cs typeface="楷体_GB2312"/>
              </a:endParaRPr>
            </a:p>
          </p:txBody>
        </p:sp>
        <p:sp>
          <p:nvSpPr>
            <p:cNvPr id="18440" name="Line 13"/>
            <p:cNvSpPr>
              <a:spLocks noChangeShapeType="1"/>
            </p:cNvSpPr>
            <p:nvPr/>
          </p:nvSpPr>
          <p:spPr bwMode="auto">
            <a:xfrm>
              <a:off x="2016" y="2928"/>
              <a:ext cx="384" cy="0"/>
            </a:xfrm>
            <a:prstGeom prst="line">
              <a:avLst/>
            </a:prstGeom>
            <a:noFill/>
            <a:ln w="19050">
              <a:solidFill>
                <a:srgbClr val="0000FF"/>
              </a:solidFill>
              <a:round/>
              <a:headEnd/>
              <a:tailEnd/>
            </a:ln>
          </p:spPr>
          <p:txBody>
            <a:bodyPr/>
            <a:lstStyle/>
            <a:p>
              <a:endParaRPr lang="en-US"/>
            </a:p>
          </p:txBody>
        </p:sp>
        <p:sp>
          <p:nvSpPr>
            <p:cNvPr id="19465" name="Text Box 14"/>
            <p:cNvSpPr txBox="1">
              <a:spLocks noChangeArrowheads="1"/>
            </p:cNvSpPr>
            <p:nvPr/>
          </p:nvSpPr>
          <p:spPr bwMode="auto">
            <a:xfrm>
              <a:off x="1124" y="3408"/>
              <a:ext cx="1534" cy="252"/>
            </a:xfrm>
            <a:prstGeom prst="rect">
              <a:avLst/>
            </a:prstGeom>
            <a:solidFill>
              <a:schemeClr val="bg1"/>
            </a:solidFill>
            <a:ln w="9525">
              <a:noFill/>
              <a:miter lim="800000"/>
              <a:headEnd/>
              <a:tailEnd/>
            </a:ln>
          </p:spPr>
          <p:txBody>
            <a:bodyPr wrap="none">
              <a:spAutoFit/>
            </a:bodyPr>
            <a:lstStyle/>
            <a:p>
              <a:pPr>
                <a:defRPr/>
              </a:pPr>
              <a:r>
                <a:rPr lang="en" altLang="zh-CN" sz="2000" b="0" dirty="0" err="1">
                  <a:latin typeface="+mn-lt"/>
                  <a:ea typeface="楷体_GB2312"/>
                  <a:cs typeface="楷体_GB2312"/>
                </a:rPr>
                <a:t>Vertebral</a:t>
              </a:r>
              <a:r>
                <a:rPr lang="en" altLang="zh-CN" sz="2000" b="0" dirty="0">
                  <a:latin typeface="+mn-lt"/>
                  <a:ea typeface="楷体_GB2312"/>
                  <a:cs typeface="楷体_GB2312"/>
                </a:rPr>
                <a:t> </a:t>
              </a:r>
              <a:r>
                <a:rPr lang="en" altLang="zh-CN" sz="2000" b="0" dirty="0" err="1">
                  <a:latin typeface="+mn-lt"/>
                  <a:ea typeface="楷体_GB2312"/>
                  <a:cs typeface="楷体_GB2312"/>
                </a:rPr>
                <a:t>line</a:t>
              </a:r>
              <a:endParaRPr lang="en-US" altLang="zh-CN" sz="2000" b="0" dirty="0">
                <a:latin typeface="+mn-lt"/>
                <a:ea typeface="楷体_GB2312"/>
                <a:cs typeface="楷体_GB2312"/>
              </a:endParaRPr>
            </a:p>
          </p:txBody>
        </p:sp>
        <p:sp>
          <p:nvSpPr>
            <p:cNvPr id="18442" name="Line 15"/>
            <p:cNvSpPr>
              <a:spLocks noChangeShapeType="1"/>
            </p:cNvSpPr>
            <p:nvPr/>
          </p:nvSpPr>
          <p:spPr bwMode="auto">
            <a:xfrm>
              <a:off x="2736" y="3504"/>
              <a:ext cx="336" cy="0"/>
            </a:xfrm>
            <a:prstGeom prst="line">
              <a:avLst/>
            </a:prstGeom>
            <a:noFill/>
            <a:ln w="19050">
              <a:solidFill>
                <a:srgbClr val="00CCFF"/>
              </a:solidFill>
              <a:round/>
              <a:headEnd/>
              <a:tailEnd/>
            </a:ln>
          </p:spPr>
          <p:txBody>
            <a:bodyPr/>
            <a:lstStyle/>
            <a:p>
              <a:endParaRPr lang="en-US"/>
            </a:p>
          </p:txBody>
        </p:sp>
        <p:sp>
          <p:nvSpPr>
            <p:cNvPr id="18443" name="Line 16"/>
            <p:cNvSpPr>
              <a:spLocks noChangeShapeType="1"/>
            </p:cNvSpPr>
            <p:nvPr/>
          </p:nvSpPr>
          <p:spPr bwMode="auto">
            <a:xfrm flipH="1">
              <a:off x="3648" y="2688"/>
              <a:ext cx="480" cy="0"/>
            </a:xfrm>
            <a:prstGeom prst="line">
              <a:avLst/>
            </a:prstGeom>
            <a:noFill/>
            <a:ln w="28575">
              <a:solidFill>
                <a:srgbClr val="00FF00"/>
              </a:solidFill>
              <a:round/>
              <a:headEnd/>
              <a:tailEnd type="triangle" w="med" len="med"/>
            </a:ln>
          </p:spPr>
          <p:txBody>
            <a:bodyPr/>
            <a:lstStyle/>
            <a:p>
              <a:endParaRPr lang="en-US"/>
            </a:p>
          </p:txBody>
        </p:sp>
        <p:sp>
          <p:nvSpPr>
            <p:cNvPr id="19468" name="Text Box 17"/>
            <p:cNvSpPr txBox="1">
              <a:spLocks noChangeArrowheads="1"/>
            </p:cNvSpPr>
            <p:nvPr/>
          </p:nvSpPr>
          <p:spPr bwMode="auto">
            <a:xfrm>
              <a:off x="4118" y="2544"/>
              <a:ext cx="1923"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Infrascapular region</a:t>
              </a:r>
            </a:p>
          </p:txBody>
        </p:sp>
        <p:sp>
          <p:nvSpPr>
            <p:cNvPr id="19469" name="Text Box 19"/>
            <p:cNvSpPr txBox="1">
              <a:spLocks noChangeArrowheads="1"/>
            </p:cNvSpPr>
            <p:nvPr/>
          </p:nvSpPr>
          <p:spPr bwMode="auto">
            <a:xfrm>
              <a:off x="3894" y="1680"/>
              <a:ext cx="1878" cy="252"/>
            </a:xfrm>
            <a:prstGeom prst="rect">
              <a:avLst/>
            </a:prstGeom>
            <a:solidFill>
              <a:schemeClr val="bg1"/>
            </a:solidFill>
            <a:ln w="9525">
              <a:noFill/>
              <a:miter lim="800000"/>
              <a:headEnd/>
              <a:tailEnd/>
            </a:ln>
          </p:spPr>
          <p:txBody>
            <a:bodyPr wrap="none">
              <a:spAutoFit/>
            </a:bodyPr>
            <a:lstStyle/>
            <a:p>
              <a:pPr>
                <a:defRPr/>
              </a:pPr>
              <a:r>
                <a:rPr lang="en" altLang="zh-CN" sz="2000" b="0">
                  <a:latin typeface="+mn-lt"/>
                  <a:ea typeface="楷体_GB2312"/>
                  <a:cs typeface="楷体_GB2312"/>
                </a:rPr>
                <a:t>Interscapular region</a:t>
              </a:r>
            </a:p>
          </p:txBody>
        </p:sp>
        <p:sp>
          <p:nvSpPr>
            <p:cNvPr id="18446" name="Line 20"/>
            <p:cNvSpPr>
              <a:spLocks noChangeShapeType="1"/>
            </p:cNvSpPr>
            <p:nvPr/>
          </p:nvSpPr>
          <p:spPr bwMode="auto">
            <a:xfrm flipH="1">
              <a:off x="3792" y="1296"/>
              <a:ext cx="480" cy="240"/>
            </a:xfrm>
            <a:prstGeom prst="line">
              <a:avLst/>
            </a:prstGeom>
            <a:noFill/>
            <a:ln w="28575">
              <a:solidFill>
                <a:srgbClr val="00FF00"/>
              </a:solidFill>
              <a:round/>
              <a:headEnd/>
              <a:tailEnd type="triangle" w="med" len="med"/>
            </a:ln>
          </p:spPr>
          <p:txBody>
            <a:bodyPr/>
            <a:lstStyle/>
            <a:p>
              <a:endParaRPr lang="en-US"/>
            </a:p>
          </p:txBody>
        </p:sp>
        <p:sp>
          <p:nvSpPr>
            <p:cNvPr id="18447" name="Line 21"/>
            <p:cNvSpPr>
              <a:spLocks noChangeShapeType="1"/>
            </p:cNvSpPr>
            <p:nvPr/>
          </p:nvSpPr>
          <p:spPr bwMode="auto">
            <a:xfrm flipH="1">
              <a:off x="3168" y="1824"/>
              <a:ext cx="624" cy="0"/>
            </a:xfrm>
            <a:prstGeom prst="line">
              <a:avLst/>
            </a:prstGeom>
            <a:noFill/>
            <a:ln w="28575">
              <a:solidFill>
                <a:srgbClr val="00FF00"/>
              </a:solidFill>
              <a:round/>
              <a:headEnd/>
              <a:tailEnd type="triangle" w="med" len="med"/>
            </a:ln>
          </p:spPr>
          <p:txBody>
            <a:bodyPr/>
            <a:lstStyle/>
            <a:p>
              <a:endParaRPr lang="en-US"/>
            </a:p>
          </p:txBody>
        </p:sp>
        <p:sp>
          <p:nvSpPr>
            <p:cNvPr id="19472" name="Text Box 22"/>
            <p:cNvSpPr txBox="1">
              <a:spLocks noChangeArrowheads="1"/>
            </p:cNvSpPr>
            <p:nvPr/>
          </p:nvSpPr>
          <p:spPr bwMode="auto">
            <a:xfrm>
              <a:off x="3982" y="1104"/>
              <a:ext cx="1870" cy="252"/>
            </a:xfrm>
            <a:prstGeom prst="rect">
              <a:avLst/>
            </a:prstGeom>
            <a:solidFill>
              <a:schemeClr val="bg1"/>
            </a:solidFill>
            <a:ln w="9525">
              <a:noFill/>
              <a:miter lim="800000"/>
              <a:headEnd/>
              <a:tailEnd/>
            </a:ln>
          </p:spPr>
          <p:txBody>
            <a:bodyPr wrap="none">
              <a:spAutoFit/>
            </a:bodyPr>
            <a:lstStyle/>
            <a:p>
              <a:pPr>
                <a:defRPr/>
              </a:pPr>
              <a:r>
                <a:rPr lang="en" altLang="zh-CN" sz="2000" b="0" dirty="0" err="1">
                  <a:latin typeface="+mn-lt"/>
                  <a:ea typeface="楷体_GB2312"/>
                  <a:cs typeface="楷体_GB2312"/>
                </a:rPr>
                <a:t>Suprascapular</a:t>
              </a:r>
              <a:r>
                <a:rPr lang="en" altLang="zh-CN" sz="2000" b="0" dirty="0">
                  <a:latin typeface="+mn-lt"/>
                  <a:ea typeface="楷体_GB2312"/>
                  <a:cs typeface="楷体_GB2312"/>
                </a:rPr>
                <a:t> </a:t>
              </a:r>
              <a:r>
                <a:rPr lang="en" altLang="zh-CN" sz="2000" b="0" dirty="0" err="1">
                  <a:latin typeface="+mn-lt"/>
                  <a:ea typeface="楷体_GB2312"/>
                  <a:cs typeface="楷体_GB2312"/>
                </a:rPr>
                <a:t>region</a:t>
              </a:r>
              <a:endParaRPr lang="en-US" altLang="zh-CN" sz="2000" b="0" dirty="0">
                <a:latin typeface="+mn-lt"/>
                <a:ea typeface="楷体_GB2312"/>
                <a:cs typeface="楷体_GB2312"/>
              </a:endParaRPr>
            </a:p>
          </p:txBody>
        </p:sp>
      </p:grpSp>
      <p:sp>
        <p:nvSpPr>
          <p:cNvPr id="18435" name="Title 23"/>
          <p:cNvSpPr>
            <a:spLocks noGrp="1"/>
          </p:cNvSpPr>
          <p:nvPr>
            <p:ph type="title"/>
          </p:nvPr>
        </p:nvSpPr>
        <p:spPr>
          <a:xfrm>
            <a:off x="685800" y="188913"/>
            <a:ext cx="8278813" cy="1143000"/>
          </a:xfrm>
        </p:spPr>
        <p:txBody>
          <a:bodyPr/>
          <a:lstStyle/>
          <a:p>
            <a:pPr eaLnBrk="1" hangingPunct="1"/>
            <a:r>
              <a:rPr lang="en" sz="3600" b="1" dirty="0" smtClean="0">
                <a:solidFill>
                  <a:schemeClr val="tx1"/>
                </a:solidFill>
              </a:rPr>
              <a:t>Anatomical orientation</a:t>
            </a:r>
            <a:r>
              <a:rPr lang="sr-Latn-RS" sz="3600" b="1" dirty="0" smtClean="0">
                <a:solidFill>
                  <a:schemeClr val="tx1"/>
                </a:solidFill>
              </a:rPr>
              <a:t>al</a:t>
            </a:r>
            <a:r>
              <a:rPr lang="en" sz="3600" b="1" dirty="0" smtClean="0">
                <a:solidFill>
                  <a:schemeClr val="tx1"/>
                </a:solidFill>
              </a:rPr>
              <a:t> lines and concepts on the back of the chest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5763" y="549275"/>
            <a:ext cx="8507412" cy="1143000"/>
          </a:xfrm>
        </p:spPr>
        <p:txBody>
          <a:bodyPr/>
          <a:lstStyle/>
          <a:p>
            <a:pPr eaLnBrk="1" hangingPunct="1"/>
            <a:r>
              <a:rPr lang="sr-Latn-RS" sz="4000" b="1" dirty="0" smtClean="0">
                <a:solidFill>
                  <a:schemeClr val="tx1"/>
                </a:solidFill>
              </a:rPr>
              <a:t>Lung</a:t>
            </a:r>
            <a:r>
              <a:rPr lang="en" sz="4000" b="1" dirty="0" smtClean="0">
                <a:solidFill>
                  <a:schemeClr val="tx1"/>
                </a:solidFill>
              </a:rPr>
              <a:t> borders on the front side of the </a:t>
            </a:r>
            <a:r>
              <a:rPr lang="sr-Latn-RS" sz="4000" b="1" dirty="0" smtClean="0">
                <a:solidFill>
                  <a:schemeClr val="tx1"/>
                </a:solidFill>
              </a:rPr>
              <a:t>chest</a:t>
            </a:r>
            <a:endParaRPr lang="en" sz="4000" b="1" dirty="0" smtClean="0">
              <a:solidFill>
                <a:schemeClr val="tx1"/>
              </a:solidFill>
            </a:endParaRPr>
          </a:p>
        </p:txBody>
      </p:sp>
      <p:pic>
        <p:nvPicPr>
          <p:cNvPr id="19459" name="Picture 2"/>
          <p:cNvPicPr>
            <a:picLocks noGrp="1" noChangeAspect="1" noChangeArrowheads="1"/>
          </p:cNvPicPr>
          <p:nvPr>
            <p:ph idx="1"/>
          </p:nvPr>
        </p:nvPicPr>
        <p:blipFill>
          <a:blip r:embed="rId2"/>
          <a:srcRect/>
          <a:stretch>
            <a:fillRect/>
          </a:stretch>
        </p:blipFill>
        <p:spPr>
          <a:xfrm>
            <a:off x="1042988" y="1916113"/>
            <a:ext cx="6842125" cy="4465637"/>
          </a:xfrm>
          <a:noFill/>
        </p:spPr>
      </p:pic>
      <p:sp>
        <p:nvSpPr>
          <p:cNvPr id="20484" name="Rounded Rectangle 4"/>
          <p:cNvSpPr>
            <a:spLocks noChangeArrowheads="1"/>
          </p:cNvSpPr>
          <p:nvPr/>
        </p:nvSpPr>
        <p:spPr bwMode="auto">
          <a:xfrm>
            <a:off x="2051050" y="2636838"/>
            <a:ext cx="1441450" cy="576138"/>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en" sz="1600" dirty="0">
                <a:latin typeface="+mn-lt"/>
              </a:rPr>
              <a:t>Top of </a:t>
            </a:r>
            <a:r>
              <a:rPr lang="sr-Latn-RS" sz="1600" dirty="0" smtClean="0">
                <a:latin typeface="+mn-lt"/>
              </a:rPr>
              <a:t>the </a:t>
            </a:r>
            <a:r>
              <a:rPr lang="en" sz="1600" dirty="0" smtClean="0">
                <a:latin typeface="+mn-lt"/>
              </a:rPr>
              <a:t>lungs</a:t>
            </a:r>
            <a:endParaRPr lang="en" sz="1600" dirty="0">
              <a:latin typeface="+mn-lt"/>
            </a:endParaRPr>
          </a:p>
        </p:txBody>
      </p:sp>
      <p:sp>
        <p:nvSpPr>
          <p:cNvPr id="20485" name="Rounded Rectangle 5"/>
          <p:cNvSpPr>
            <a:spLocks noChangeArrowheads="1"/>
          </p:cNvSpPr>
          <p:nvPr/>
        </p:nvSpPr>
        <p:spPr bwMode="auto">
          <a:xfrm>
            <a:off x="1116013" y="3573463"/>
            <a:ext cx="3024187" cy="1150937"/>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en" sz="1400" dirty="0" err="1">
                <a:latin typeface="+mn-lt"/>
              </a:rPr>
              <a:t>Bottom</a:t>
            </a:r>
            <a:r>
              <a:rPr lang="en" sz="1400" dirty="0">
                <a:latin typeface="+mn-lt"/>
              </a:rPr>
              <a:t> </a:t>
            </a:r>
            <a:r>
              <a:rPr lang="en" sz="1400" dirty="0" err="1">
                <a:latin typeface="+mn-lt"/>
              </a:rPr>
              <a:t>border</a:t>
            </a:r>
            <a:r>
              <a:rPr lang="en" sz="1400" dirty="0">
                <a:latin typeface="+mn-lt"/>
              </a:rPr>
              <a:t> </a:t>
            </a:r>
            <a:r>
              <a:rPr lang="en" sz="1400" dirty="0" err="1">
                <a:latin typeface="+mn-lt"/>
              </a:rPr>
              <a:t>on </a:t>
            </a:r>
            <a:r>
              <a:rPr lang="en" sz="1400" dirty="0">
                <a:latin typeface="+mn-lt"/>
              </a:rPr>
              <a:t>the 6th </a:t>
            </a:r>
            <a:r>
              <a:rPr lang="en" sz="1400" dirty="0" err="1">
                <a:latin typeface="+mn-lt"/>
              </a:rPr>
              <a:t>rib</a:t>
            </a:r>
            <a:r>
              <a:rPr lang="en" sz="1400" dirty="0">
                <a:latin typeface="+mn-lt"/>
              </a:rPr>
              <a:t> </a:t>
            </a:r>
            <a:r>
              <a:rPr lang="en" sz="1400" dirty="0" err="1">
                <a:latin typeface="+mn-lt"/>
              </a:rPr>
              <a:t>medium</a:t>
            </a:r>
            <a:r>
              <a:rPr lang="en" sz="1400" dirty="0">
                <a:latin typeface="+mn-lt"/>
              </a:rPr>
              <a:t> </a:t>
            </a:r>
            <a:r>
              <a:rPr lang="en" sz="1400" dirty="0" err="1">
                <a:latin typeface="+mn-lt"/>
              </a:rPr>
              <a:t>medioclavicular</a:t>
            </a:r>
            <a:r>
              <a:rPr lang="en" sz="1400" dirty="0">
                <a:latin typeface="+mn-lt"/>
              </a:rPr>
              <a:t> </a:t>
            </a:r>
            <a:r>
              <a:rPr lang="en" sz="1400" dirty="0" err="1">
                <a:latin typeface="+mn-lt"/>
              </a:rPr>
              <a:t>lines </a:t>
            </a:r>
            <a:r>
              <a:rPr lang="en" sz="1400" dirty="0">
                <a:latin typeface="+mn-lt"/>
              </a:rPr>
              <a:t>and 8 </a:t>
            </a:r>
            <a:r>
              <a:rPr lang="en" sz="1400" dirty="0" err="1">
                <a:latin typeface="+mn-lt"/>
              </a:rPr>
              <a:t>ribs</a:t>
            </a:r>
            <a:r>
              <a:rPr lang="en" sz="1400" dirty="0">
                <a:latin typeface="+mn-lt"/>
              </a:rPr>
              <a:t> </a:t>
            </a:r>
            <a:r>
              <a:rPr lang="en" sz="1400" dirty="0" err="1">
                <a:latin typeface="+mn-lt"/>
              </a:rPr>
              <a:t>medium</a:t>
            </a:r>
            <a:r>
              <a:rPr lang="en" sz="1400" dirty="0">
                <a:latin typeface="+mn-lt"/>
              </a:rPr>
              <a:t> </a:t>
            </a:r>
            <a:r>
              <a:rPr lang="en" sz="1400" dirty="0" err="1">
                <a:latin typeface="+mn-lt"/>
              </a:rPr>
              <a:t>axillary</a:t>
            </a:r>
            <a:r>
              <a:rPr lang="en" sz="1400" dirty="0">
                <a:latin typeface="+mn-lt"/>
              </a:rPr>
              <a:t> </a:t>
            </a:r>
            <a:r>
              <a:rPr lang="en" sz="1400" dirty="0" err="1">
                <a:latin typeface="+mn-lt"/>
              </a:rPr>
              <a:t>lines</a:t>
            </a:r>
            <a:endParaRPr lang="en-US" sz="1400" dirty="0">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814513" y="704850"/>
            <a:ext cx="8229600" cy="1143000"/>
          </a:xfrm>
        </p:spPr>
        <p:txBody>
          <a:bodyPr/>
          <a:lstStyle/>
          <a:p>
            <a:pPr eaLnBrk="1" hangingPunct="1"/>
            <a:r>
              <a:rPr lang="en" sz="4000" b="1" smtClean="0">
                <a:solidFill>
                  <a:schemeClr val="tx1"/>
                </a:solidFill>
              </a:rPr>
              <a:t>Orientation lines</a:t>
            </a:r>
          </a:p>
        </p:txBody>
      </p:sp>
      <p:pic>
        <p:nvPicPr>
          <p:cNvPr id="20483" name="Picture 2"/>
          <p:cNvPicPr>
            <a:picLocks noGrp="1" noChangeAspect="1" noChangeArrowheads="1"/>
          </p:cNvPicPr>
          <p:nvPr>
            <p:ph idx="1"/>
          </p:nvPr>
        </p:nvPicPr>
        <p:blipFill>
          <a:blip r:embed="rId2"/>
          <a:srcRect/>
          <a:stretch>
            <a:fillRect/>
          </a:stretch>
        </p:blipFill>
        <p:spPr>
          <a:xfrm>
            <a:off x="2103438" y="2684463"/>
            <a:ext cx="4937125" cy="2890837"/>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My Documents\Skenirane slicice\granice pluca.jpg"/>
          <p:cNvPicPr>
            <a:picLocks noChangeAspect="1" noChangeArrowheads="1"/>
          </p:cNvPicPr>
          <p:nvPr/>
        </p:nvPicPr>
        <p:blipFill>
          <a:blip r:embed="rId2">
            <a:lum contrast="6000"/>
          </a:blip>
          <a:srcRect/>
          <a:stretch>
            <a:fillRect/>
          </a:stretch>
        </p:blipFill>
        <p:spPr bwMode="auto">
          <a:xfrm>
            <a:off x="1143000" y="1600200"/>
            <a:ext cx="6705600" cy="4724400"/>
          </a:xfrm>
          <a:prstGeom prst="rect">
            <a:avLst/>
          </a:prstGeom>
          <a:noFill/>
          <a:ln w="9525">
            <a:noFill/>
            <a:miter lim="800000"/>
            <a:headEnd/>
            <a:tailEnd/>
          </a:ln>
        </p:spPr>
      </p:pic>
      <p:sp>
        <p:nvSpPr>
          <p:cNvPr id="22531" name="Text Box 3"/>
          <p:cNvSpPr txBox="1">
            <a:spLocks noChangeArrowheads="1"/>
          </p:cNvSpPr>
          <p:nvPr/>
        </p:nvSpPr>
        <p:spPr bwMode="auto">
          <a:xfrm>
            <a:off x="684213" y="755650"/>
            <a:ext cx="7632700" cy="1077218"/>
          </a:xfrm>
          <a:prstGeom prst="rect">
            <a:avLst/>
          </a:prstGeom>
          <a:solidFill>
            <a:schemeClr val="bg2"/>
          </a:solidFill>
          <a:ln w="9525">
            <a:noFill/>
            <a:miter lim="800000"/>
            <a:headEnd/>
            <a:tailEnd/>
          </a:ln>
        </p:spPr>
        <p:txBody>
          <a:bodyPr>
            <a:spAutoFit/>
          </a:bodyPr>
          <a:lstStyle/>
          <a:p>
            <a:pPr algn="ctr">
              <a:defRPr/>
            </a:pPr>
            <a:r>
              <a:rPr lang="en" sz="3200" dirty="0">
                <a:latin typeface="+mj-lt"/>
              </a:rPr>
              <a:t>Bottom </a:t>
            </a:r>
            <a:r>
              <a:rPr lang="en" sz="3200" dirty="0" smtClean="0">
                <a:latin typeface="+mj-lt"/>
              </a:rPr>
              <a:t>border</a:t>
            </a:r>
            <a:r>
              <a:rPr lang="sr-Latn-RS" sz="3200" dirty="0" smtClean="0">
                <a:latin typeface="+mj-lt"/>
              </a:rPr>
              <a:t>s of the</a:t>
            </a:r>
            <a:r>
              <a:rPr lang="en" sz="3200" dirty="0" smtClean="0">
                <a:latin typeface="+mj-lt"/>
              </a:rPr>
              <a:t> </a:t>
            </a:r>
            <a:r>
              <a:rPr lang="en" sz="3200" dirty="0">
                <a:latin typeface="+mj-lt"/>
              </a:rPr>
              <a:t>lungs </a:t>
            </a:r>
            <a:r>
              <a:rPr lang="sr-Latn-RS" sz="3200" dirty="0" smtClean="0">
                <a:latin typeface="+mj-lt"/>
              </a:rPr>
              <a:t>on the back side of the chest</a:t>
            </a:r>
            <a:endParaRPr lang="en-US" dirty="0">
              <a:latin typeface="+mj-lt"/>
            </a:endParaRPr>
          </a:p>
        </p:txBody>
      </p:sp>
      <p:sp>
        <p:nvSpPr>
          <p:cNvPr id="22532" name="Text Box 5"/>
          <p:cNvSpPr txBox="1">
            <a:spLocks noChangeArrowheads="1"/>
          </p:cNvSpPr>
          <p:nvPr/>
        </p:nvSpPr>
        <p:spPr bwMode="auto">
          <a:xfrm>
            <a:off x="636588" y="4214813"/>
            <a:ext cx="2667000" cy="831850"/>
          </a:xfrm>
          <a:prstGeom prst="rect">
            <a:avLst/>
          </a:prstGeom>
          <a:solidFill>
            <a:schemeClr val="bg2"/>
          </a:solidFill>
          <a:ln w="9525">
            <a:solidFill>
              <a:schemeClr val="bg1"/>
            </a:solidFill>
            <a:miter lim="800000"/>
            <a:headEnd/>
            <a:tailEnd/>
          </a:ln>
        </p:spPr>
        <p:txBody>
          <a:bodyPr>
            <a:spAutoFit/>
          </a:bodyPr>
          <a:lstStyle/>
          <a:p>
            <a:pPr>
              <a:spcBef>
                <a:spcPct val="50000"/>
              </a:spcBef>
              <a:defRPr/>
            </a:pPr>
            <a:r>
              <a:rPr lang="en" dirty="0">
                <a:latin typeface="+mj-lt"/>
              </a:rPr>
              <a:t>Bottom </a:t>
            </a:r>
            <a:r>
              <a:rPr lang="en" dirty="0" smtClean="0">
                <a:latin typeface="+mj-lt"/>
              </a:rPr>
              <a:t>border</a:t>
            </a:r>
            <a:r>
              <a:rPr lang="sr-Latn-RS" dirty="0" smtClean="0">
                <a:latin typeface="+mj-lt"/>
              </a:rPr>
              <a:t> of</a:t>
            </a:r>
            <a:r>
              <a:rPr lang="en" dirty="0" smtClean="0">
                <a:latin typeface="+mj-lt"/>
              </a:rPr>
              <a:t> lungs </a:t>
            </a:r>
            <a:r>
              <a:rPr lang="en" dirty="0">
                <a:latin typeface="+mj-lt"/>
              </a:rPr>
              <a:t>on the Th 10</a:t>
            </a:r>
          </a:p>
        </p:txBody>
      </p:sp>
      <p:sp>
        <p:nvSpPr>
          <p:cNvPr id="21509" name="Line 6"/>
          <p:cNvSpPr>
            <a:spLocks noChangeShapeType="1"/>
          </p:cNvSpPr>
          <p:nvPr/>
        </p:nvSpPr>
        <p:spPr bwMode="auto">
          <a:xfrm flipV="1">
            <a:off x="3048000" y="4724400"/>
            <a:ext cx="762000" cy="76200"/>
          </a:xfrm>
          <a:prstGeom prst="line">
            <a:avLst/>
          </a:prstGeom>
          <a:noFill/>
          <a:ln w="38100">
            <a:solidFill>
              <a:schemeClr val="tx1"/>
            </a:solidFill>
            <a:round/>
            <a:headEnd/>
            <a:tailEnd/>
          </a:ln>
        </p:spPr>
        <p:txBody>
          <a:bodyPr wrap="none" anchor="ctr"/>
          <a:lstStyle/>
          <a:p>
            <a:endParaRPr lang="en-US"/>
          </a:p>
        </p:txBody>
      </p:sp>
      <p:sp>
        <p:nvSpPr>
          <p:cNvPr id="21510" name="Line 7"/>
          <p:cNvSpPr>
            <a:spLocks noChangeShapeType="1"/>
          </p:cNvSpPr>
          <p:nvPr/>
        </p:nvSpPr>
        <p:spPr bwMode="auto">
          <a:xfrm>
            <a:off x="3505200" y="4800600"/>
            <a:ext cx="0" cy="76200"/>
          </a:xfrm>
          <a:prstGeom prst="line">
            <a:avLst/>
          </a:prstGeom>
          <a:noFill/>
          <a:ln w="9525">
            <a:solidFill>
              <a:schemeClr val="tx1"/>
            </a:solidFill>
            <a:round/>
            <a:headEnd/>
            <a:tailEnd type="triangle" w="med" len="med"/>
          </a:ln>
        </p:spPr>
        <p:txBody>
          <a:bodyPr wrap="none" anchor="ctr"/>
          <a:lstStyle/>
          <a:p>
            <a:endParaRPr lang="en-US"/>
          </a:p>
        </p:txBody>
      </p:sp>
      <p:sp>
        <p:nvSpPr>
          <p:cNvPr id="21511" name="Oval 9"/>
          <p:cNvSpPr>
            <a:spLocks noChangeArrowheads="1"/>
          </p:cNvSpPr>
          <p:nvPr/>
        </p:nvSpPr>
        <p:spPr bwMode="auto">
          <a:xfrm>
            <a:off x="3505200" y="4648200"/>
            <a:ext cx="304800" cy="228600"/>
          </a:xfrm>
          <a:prstGeom prst="ellipse">
            <a:avLst/>
          </a:prstGeom>
          <a:solidFill>
            <a:schemeClr val="bg1"/>
          </a:solidFill>
          <a:ln w="9525">
            <a:solidFill>
              <a:schemeClr val="bg1"/>
            </a:solidFill>
            <a:round/>
            <a:headEnd/>
            <a:tailEnd/>
          </a:ln>
        </p:spPr>
        <p:txBody>
          <a:bodyPr wrap="none" anchor="ctr"/>
          <a:lstStyle/>
          <a:p>
            <a:endParaRPr lang="sr-Latn-CS"/>
          </a:p>
        </p:txBody>
      </p:sp>
      <p:sp>
        <p:nvSpPr>
          <p:cNvPr id="21512" name="Line 10"/>
          <p:cNvSpPr>
            <a:spLocks noChangeShapeType="1"/>
          </p:cNvSpPr>
          <p:nvPr/>
        </p:nvSpPr>
        <p:spPr bwMode="auto">
          <a:xfrm flipV="1">
            <a:off x="3276600" y="4724400"/>
            <a:ext cx="838200" cy="76200"/>
          </a:xfrm>
          <a:prstGeom prst="line">
            <a:avLst/>
          </a:prstGeom>
          <a:noFill/>
          <a:ln w="38100">
            <a:solidFill>
              <a:schemeClr val="tx1"/>
            </a:solidFill>
            <a:round/>
            <a:headEnd/>
            <a:tailEnd type="triangle" w="med" len="med"/>
          </a:ln>
        </p:spPr>
        <p:txBody>
          <a:bodyPr wrap="none" anchor="ctr"/>
          <a:lstStyle/>
          <a:p>
            <a:endParaRPr lang="en-US"/>
          </a:p>
        </p:txBody>
      </p:sp>
      <p:sp>
        <p:nvSpPr>
          <p:cNvPr id="21513" name="Text Box 11"/>
          <p:cNvSpPr txBox="1">
            <a:spLocks noChangeArrowheads="1"/>
          </p:cNvSpPr>
          <p:nvPr/>
        </p:nvSpPr>
        <p:spPr bwMode="auto">
          <a:xfrm>
            <a:off x="5943600" y="4876800"/>
            <a:ext cx="1905000" cy="466725"/>
          </a:xfrm>
          <a:prstGeom prst="rect">
            <a:avLst/>
          </a:prstGeom>
          <a:solidFill>
            <a:schemeClr val="bg1"/>
          </a:solidFill>
          <a:ln w="9525">
            <a:solidFill>
              <a:schemeClr val="bg1"/>
            </a:solidFill>
            <a:miter lim="800000"/>
            <a:headEnd/>
            <a:tailEnd/>
          </a:ln>
        </p:spPr>
        <p:txBody>
          <a:bodyPr>
            <a:spAutoFit/>
          </a:bodyPr>
          <a:lstStyle/>
          <a:p>
            <a:pPr>
              <a:spcBef>
                <a:spcPct val="50000"/>
              </a:spcBef>
            </a:pPr>
            <a:endParaRPr lang="sr-Latn-CS"/>
          </a:p>
        </p:txBody>
      </p:sp>
      <p:sp>
        <p:nvSpPr>
          <p:cNvPr id="22538" name="Text Box 13"/>
          <p:cNvSpPr txBox="1">
            <a:spLocks noChangeArrowheads="1"/>
          </p:cNvSpPr>
          <p:nvPr/>
        </p:nvSpPr>
        <p:spPr bwMode="auto">
          <a:xfrm>
            <a:off x="3929063" y="5029200"/>
            <a:ext cx="5214937" cy="830997"/>
          </a:xfrm>
          <a:prstGeom prst="rect">
            <a:avLst/>
          </a:prstGeom>
          <a:solidFill>
            <a:schemeClr val="bg1"/>
          </a:solidFill>
          <a:ln w="9525">
            <a:noFill/>
            <a:miter lim="800000"/>
            <a:headEnd/>
            <a:tailEnd/>
          </a:ln>
        </p:spPr>
        <p:txBody>
          <a:bodyPr>
            <a:spAutoFit/>
          </a:bodyPr>
          <a:lstStyle/>
          <a:p>
            <a:pPr>
              <a:defRPr/>
            </a:pPr>
            <a:r>
              <a:rPr lang="sr-Latn-RS" dirty="0">
                <a:latin typeface="+mj-lt"/>
              </a:rPr>
              <a:t>I</a:t>
            </a:r>
            <a:r>
              <a:rPr lang="en" dirty="0" smtClean="0">
                <a:latin typeface="+mj-lt"/>
              </a:rPr>
              <a:t>t </a:t>
            </a:r>
            <a:r>
              <a:rPr lang="sr-Latn-RS" dirty="0" smtClean="0">
                <a:latin typeface="+mj-lt"/>
              </a:rPr>
              <a:t>moves </a:t>
            </a:r>
            <a:r>
              <a:rPr lang="en" dirty="0" smtClean="0">
                <a:latin typeface="+mj-lt"/>
              </a:rPr>
              <a:t>down </a:t>
            </a:r>
            <a:r>
              <a:rPr lang="sr-Latn-RS" dirty="0" smtClean="0">
                <a:latin typeface="+mj-lt"/>
              </a:rPr>
              <a:t>to</a:t>
            </a:r>
            <a:r>
              <a:rPr lang="en" dirty="0" smtClean="0">
                <a:latin typeface="+mj-lt"/>
              </a:rPr>
              <a:t> T</a:t>
            </a:r>
            <a:r>
              <a:rPr lang="sr-Latn-RS" dirty="0" smtClean="0">
                <a:latin typeface="+mj-lt"/>
              </a:rPr>
              <a:t>h</a:t>
            </a:r>
            <a:r>
              <a:rPr lang="en" dirty="0" smtClean="0">
                <a:latin typeface="+mj-lt"/>
              </a:rPr>
              <a:t> </a:t>
            </a:r>
            <a:r>
              <a:rPr lang="en" dirty="0">
                <a:latin typeface="+mj-lt"/>
              </a:rPr>
              <a:t>12 </a:t>
            </a:r>
            <a:r>
              <a:rPr lang="sr-Latn-RS" dirty="0" smtClean="0">
                <a:latin typeface="+mj-lt"/>
              </a:rPr>
              <a:t>during deep inspirium</a:t>
            </a:r>
            <a:endParaRPr lang="en-US" dirty="0">
              <a:latin typeface="+mj-lt"/>
            </a:endParaRPr>
          </a:p>
        </p:txBody>
      </p:sp>
      <p:sp>
        <p:nvSpPr>
          <p:cNvPr id="21515" name="Line 20"/>
          <p:cNvSpPr>
            <a:spLocks noChangeShapeType="1"/>
          </p:cNvSpPr>
          <p:nvPr/>
        </p:nvSpPr>
        <p:spPr bwMode="auto">
          <a:xfrm>
            <a:off x="4876800" y="2971800"/>
            <a:ext cx="0" cy="1981200"/>
          </a:xfrm>
          <a:prstGeom prst="line">
            <a:avLst/>
          </a:prstGeom>
          <a:noFill/>
          <a:ln w="9525">
            <a:solidFill>
              <a:schemeClr val="tx1"/>
            </a:solidFill>
            <a:round/>
            <a:headEnd/>
            <a:tailEnd/>
          </a:ln>
        </p:spPr>
        <p:txBody>
          <a:bodyPr wrap="none" anchor="ctr"/>
          <a:lstStyle/>
          <a:p>
            <a:endParaRPr lang="en-US"/>
          </a:p>
        </p:txBody>
      </p:sp>
      <p:sp>
        <p:nvSpPr>
          <p:cNvPr id="21516" name="Line 21"/>
          <p:cNvSpPr>
            <a:spLocks noChangeShapeType="1"/>
          </p:cNvSpPr>
          <p:nvPr/>
        </p:nvSpPr>
        <p:spPr bwMode="auto">
          <a:xfrm>
            <a:off x="5029200" y="2971800"/>
            <a:ext cx="0" cy="1981200"/>
          </a:xfrm>
          <a:prstGeom prst="line">
            <a:avLst/>
          </a:prstGeom>
          <a:noFill/>
          <a:ln w="9525">
            <a:solidFill>
              <a:schemeClr val="tx1"/>
            </a:solidFill>
            <a:round/>
            <a:headEnd/>
            <a:tailEnd/>
          </a:ln>
        </p:spPr>
        <p:txBody>
          <a:bodyPr wrap="none" anchor="ctr"/>
          <a:lstStyle/>
          <a:p>
            <a:endParaRPr lang="en-US"/>
          </a:p>
        </p:txBody>
      </p:sp>
      <p:sp>
        <p:nvSpPr>
          <p:cNvPr id="21517" name="Rectangle 26"/>
          <p:cNvSpPr>
            <a:spLocks noChangeArrowheads="1"/>
          </p:cNvSpPr>
          <p:nvPr/>
        </p:nvSpPr>
        <p:spPr bwMode="auto">
          <a:xfrm>
            <a:off x="6248400" y="5791200"/>
            <a:ext cx="76200" cy="76200"/>
          </a:xfrm>
          <a:prstGeom prst="rect">
            <a:avLst/>
          </a:prstGeom>
          <a:solidFill>
            <a:schemeClr val="bg1"/>
          </a:solidFill>
          <a:ln w="9525">
            <a:solidFill>
              <a:schemeClr val="bg1"/>
            </a:solidFill>
            <a:miter lim="800000"/>
            <a:headEnd/>
            <a:tailEnd/>
          </a:ln>
        </p:spPr>
        <p:txBody>
          <a:bodyPr wrap="none" anchor="ctr"/>
          <a:lstStyle/>
          <a:p>
            <a:endParaRPr lang="sr-Latn-C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260350"/>
            <a:ext cx="7772400" cy="1143000"/>
          </a:xfrm>
        </p:spPr>
        <p:txBody>
          <a:bodyPr/>
          <a:lstStyle/>
          <a:p>
            <a:pPr eaLnBrk="1" hangingPunct="1"/>
            <a:r>
              <a:rPr lang="en" sz="4000" b="1" dirty="0" smtClean="0">
                <a:solidFill>
                  <a:schemeClr val="tx1"/>
                </a:solidFill>
              </a:rPr>
              <a:t>Anatomy </a:t>
            </a:r>
            <a:r>
              <a:rPr lang="sr-Latn-RS" sz="4000" b="1" dirty="0" smtClean="0">
                <a:solidFill>
                  <a:schemeClr val="tx1"/>
                </a:solidFill>
              </a:rPr>
              <a:t>of the </a:t>
            </a:r>
            <a:r>
              <a:rPr lang="en" sz="4000" b="1" dirty="0" smtClean="0">
                <a:solidFill>
                  <a:schemeClr val="tx1"/>
                </a:solidFill>
              </a:rPr>
              <a:t>lungs</a:t>
            </a:r>
            <a:endParaRPr lang="en-GB" sz="4000" b="1" dirty="0" smtClean="0">
              <a:solidFill>
                <a:schemeClr val="tx1"/>
              </a:solidFill>
            </a:endParaRPr>
          </a:p>
        </p:txBody>
      </p:sp>
      <p:pic>
        <p:nvPicPr>
          <p:cNvPr id="22531" name="Picture 3" descr="LUNGS"/>
          <p:cNvPicPr>
            <a:picLocks noGrp="1" noChangeAspect="1" noChangeArrowheads="1"/>
          </p:cNvPicPr>
          <p:nvPr>
            <p:ph sz="half" idx="1"/>
          </p:nvPr>
        </p:nvPicPr>
        <p:blipFill>
          <a:blip r:embed="rId2"/>
          <a:srcRect/>
          <a:stretch>
            <a:fillRect/>
          </a:stretch>
        </p:blipFill>
        <p:spPr>
          <a:xfrm>
            <a:off x="2484438" y="1341438"/>
            <a:ext cx="4135437" cy="4135437"/>
          </a:xfrm>
          <a:noFill/>
        </p:spPr>
      </p:pic>
      <p:pic>
        <p:nvPicPr>
          <p:cNvPr id="22532" name="Picture 4" descr="LeftLung"/>
          <p:cNvPicPr>
            <a:picLocks noGrp="1" noChangeAspect="1" noChangeArrowheads="1"/>
          </p:cNvPicPr>
          <p:nvPr>
            <p:ph sz="quarter" idx="2"/>
          </p:nvPr>
        </p:nvPicPr>
        <p:blipFill>
          <a:blip r:embed="rId3"/>
          <a:srcRect/>
          <a:stretch>
            <a:fillRect/>
          </a:stretch>
        </p:blipFill>
        <p:spPr>
          <a:xfrm>
            <a:off x="5562600" y="1981200"/>
            <a:ext cx="1981200" cy="1981200"/>
          </a:xfrm>
          <a:noFill/>
        </p:spPr>
      </p:pic>
      <p:pic>
        <p:nvPicPr>
          <p:cNvPr id="22533" name="Picture 5" descr="RightLung"/>
          <p:cNvPicPr>
            <a:picLocks noGrp="1" noChangeAspect="1" noChangeArrowheads="1"/>
          </p:cNvPicPr>
          <p:nvPr>
            <p:ph sz="quarter" idx="3"/>
          </p:nvPr>
        </p:nvPicPr>
        <p:blipFill>
          <a:blip r:embed="rId4"/>
          <a:srcRect/>
          <a:stretch>
            <a:fillRect/>
          </a:stretch>
        </p:blipFill>
        <p:spPr>
          <a:xfrm>
            <a:off x="179388" y="2133600"/>
            <a:ext cx="2657475" cy="2657475"/>
          </a:xfrm>
          <a:noFill/>
        </p:spPr>
      </p:pic>
      <p:sp>
        <p:nvSpPr>
          <p:cNvPr id="295942" name="Text Box 6"/>
          <p:cNvSpPr txBox="1">
            <a:spLocks noChangeArrowheads="1"/>
          </p:cNvSpPr>
          <p:nvPr/>
        </p:nvSpPr>
        <p:spPr bwMode="auto">
          <a:xfrm>
            <a:off x="1103313" y="1485900"/>
            <a:ext cx="1022350" cy="369888"/>
          </a:xfrm>
          <a:prstGeom prst="rect">
            <a:avLst/>
          </a:prstGeom>
          <a:noFill/>
          <a:ln w="9525" algn="ctr">
            <a:noFill/>
            <a:miter lim="800000"/>
            <a:headEnd/>
            <a:tailEnd/>
          </a:ln>
          <a:effectLst/>
        </p:spPr>
        <p:txBody>
          <a:bodyPr wrap="none">
            <a:spAutoFit/>
          </a:bodyPr>
          <a:lstStyle/>
          <a:p>
            <a:pPr algn="ctr">
              <a:defRPr/>
            </a:pPr>
            <a:r>
              <a:rPr lang="en" sz="1800">
                <a:solidFill>
                  <a:srgbClr val="FF3300"/>
                </a:solidFill>
                <a:effectLst>
                  <a:outerShdw blurRad="38100" dist="38100" dir="2700000" algn="tl">
                    <a:srgbClr val="000000"/>
                  </a:outerShdw>
                </a:effectLst>
                <a:latin typeface="Times New Roman" pitchFamily="18" charset="0"/>
                <a:cs typeface="Times New Roman" pitchFamily="18" charset="0"/>
              </a:rPr>
              <a:t>RIGHT</a:t>
            </a:r>
            <a:endParaRPr lang="sr-Latn-CS" sz="1800">
              <a:solidFill>
                <a:srgbClr val="FF3300"/>
              </a:solidFill>
              <a:effectLst>
                <a:outerShdw blurRad="38100" dist="38100" dir="2700000" algn="tl">
                  <a:srgbClr val="000000"/>
                </a:outerShdw>
              </a:effectLst>
              <a:latin typeface="Times New Roman" pitchFamily="18" charset="0"/>
              <a:cs typeface="Times New Roman" pitchFamily="18" charset="0"/>
            </a:endParaRPr>
          </a:p>
        </p:txBody>
      </p:sp>
      <p:sp>
        <p:nvSpPr>
          <p:cNvPr id="295943" name="Text Box 7"/>
          <p:cNvSpPr txBox="1">
            <a:spLocks noChangeArrowheads="1"/>
          </p:cNvSpPr>
          <p:nvPr/>
        </p:nvSpPr>
        <p:spPr bwMode="auto">
          <a:xfrm>
            <a:off x="7013575" y="1484313"/>
            <a:ext cx="844550" cy="369887"/>
          </a:xfrm>
          <a:prstGeom prst="rect">
            <a:avLst/>
          </a:prstGeom>
          <a:noFill/>
          <a:ln w="9525" algn="ctr">
            <a:noFill/>
            <a:miter lim="800000"/>
            <a:headEnd/>
            <a:tailEnd/>
          </a:ln>
          <a:effectLst/>
        </p:spPr>
        <p:txBody>
          <a:bodyPr wrap="none">
            <a:spAutoFit/>
          </a:bodyPr>
          <a:lstStyle/>
          <a:p>
            <a:pPr algn="ctr">
              <a:defRPr/>
            </a:pPr>
            <a:r>
              <a:rPr lang="en" sz="1800">
                <a:solidFill>
                  <a:srgbClr val="FF3300"/>
                </a:solidFill>
                <a:effectLst>
                  <a:outerShdw blurRad="38100" dist="38100" dir="2700000" algn="tl">
                    <a:srgbClr val="000000"/>
                  </a:outerShdw>
                </a:effectLst>
                <a:latin typeface="Times New Roman" pitchFamily="18" charset="0"/>
                <a:cs typeface="Times New Roman" pitchFamily="18" charset="0"/>
              </a:rPr>
              <a:t>LEFT</a:t>
            </a:r>
            <a:endParaRPr lang="sr-Latn-CS" sz="1800">
              <a:solidFill>
                <a:srgbClr val="FF3300"/>
              </a:solidFill>
              <a:effectLst>
                <a:outerShdw blurRad="38100" dist="38100" dir="2700000" algn="tl">
                  <a:srgbClr val="000000"/>
                </a:outerShdw>
              </a:effectLst>
              <a:latin typeface="Times New Roman" pitchFamily="18" charset="0"/>
              <a:cs typeface="Times New Roman" pitchFamily="18" charset="0"/>
            </a:endParaRPr>
          </a:p>
        </p:txBody>
      </p:sp>
      <p:grpSp>
        <p:nvGrpSpPr>
          <p:cNvPr id="2" name="Group 8"/>
          <p:cNvGrpSpPr>
            <a:grpSpLocks/>
          </p:cNvGrpSpPr>
          <p:nvPr/>
        </p:nvGrpSpPr>
        <p:grpSpPr bwMode="auto">
          <a:xfrm>
            <a:off x="1979613" y="1412875"/>
            <a:ext cx="5616575" cy="1728788"/>
            <a:chOff x="1247" y="890"/>
            <a:chExt cx="3538" cy="1089"/>
          </a:xfrm>
        </p:grpSpPr>
        <p:sp>
          <p:nvSpPr>
            <p:cNvPr id="295945" name="Text Box 9"/>
            <p:cNvSpPr txBox="1">
              <a:spLocks noChangeArrowheads="1"/>
            </p:cNvSpPr>
            <p:nvPr/>
          </p:nvSpPr>
          <p:spPr bwMode="auto">
            <a:xfrm>
              <a:off x="1772" y="890"/>
              <a:ext cx="936" cy="213"/>
            </a:xfrm>
            <a:prstGeom prst="rect">
              <a:avLst/>
            </a:prstGeom>
            <a:noFill/>
            <a:ln w="9525" algn="ctr">
              <a:noFill/>
              <a:miter lim="800000"/>
              <a:headEnd/>
              <a:tailEnd/>
            </a:ln>
            <a:effectLst/>
          </p:spPr>
          <p:txBody>
            <a:bodyPr wrap="none">
              <a:spAutoFit/>
            </a:bodyPr>
            <a:lstStyle/>
            <a:p>
              <a:pPr algn="ctr">
                <a:defRPr/>
              </a:pPr>
              <a:r>
                <a:rPr lang="en" sz="1600" dirty="0">
                  <a:solidFill>
                    <a:srgbClr val="FF3300"/>
                  </a:solidFill>
                  <a:effectLst>
                    <a:outerShdw blurRad="38100" dist="38100" dir="2700000" algn="tl">
                      <a:srgbClr val="000000"/>
                    </a:outerShdw>
                  </a:effectLst>
                  <a:latin typeface="Times New Roman" pitchFamily="18" charset="0"/>
                  <a:cs typeface="Times New Roman" pitchFamily="18" charset="0"/>
                </a:rPr>
                <a:t>UPPER </a:t>
              </a:r>
              <a:r>
                <a:rPr lang="sr-Latn-RS" sz="1600" dirty="0" smtClean="0">
                  <a:solidFill>
                    <a:srgbClr val="FF3300"/>
                  </a:solidFill>
                  <a:effectLst>
                    <a:outerShdw blurRad="38100" dist="38100" dir="2700000" algn="tl">
                      <a:srgbClr val="000000"/>
                    </a:outerShdw>
                  </a:effectLst>
                  <a:latin typeface="Times New Roman" pitchFamily="18" charset="0"/>
                  <a:cs typeface="Times New Roman" pitchFamily="18" charset="0"/>
                </a:rPr>
                <a:t>LOBE</a:t>
              </a:r>
              <a:endParaRPr lang="sr-Latn-CS" sz="1600" dirty="0">
                <a:solidFill>
                  <a:srgbClr val="FF3300"/>
                </a:solidFill>
                <a:effectLst>
                  <a:outerShdw blurRad="38100" dist="38100" dir="2700000" algn="tl">
                    <a:srgbClr val="000000"/>
                  </a:outerShdw>
                </a:effectLst>
                <a:latin typeface="Times New Roman" pitchFamily="18" charset="0"/>
                <a:cs typeface="Times New Roman" pitchFamily="18" charset="0"/>
              </a:endParaRPr>
            </a:p>
          </p:txBody>
        </p:sp>
        <p:sp>
          <p:nvSpPr>
            <p:cNvPr id="22548" name="Line 10"/>
            <p:cNvSpPr>
              <a:spLocks noChangeShapeType="1"/>
            </p:cNvSpPr>
            <p:nvPr/>
          </p:nvSpPr>
          <p:spPr bwMode="auto">
            <a:xfrm>
              <a:off x="2608" y="1117"/>
              <a:ext cx="2177" cy="725"/>
            </a:xfrm>
            <a:prstGeom prst="line">
              <a:avLst/>
            </a:prstGeom>
            <a:noFill/>
            <a:ln w="9525">
              <a:solidFill>
                <a:srgbClr val="FF3300"/>
              </a:solidFill>
              <a:round/>
              <a:headEnd/>
              <a:tailEnd type="triangle" w="med" len="med"/>
            </a:ln>
          </p:spPr>
          <p:txBody>
            <a:bodyPr wrap="none" anchor="ctr"/>
            <a:lstStyle/>
            <a:p>
              <a:endParaRPr lang="en-US"/>
            </a:p>
          </p:txBody>
        </p:sp>
        <p:sp>
          <p:nvSpPr>
            <p:cNvPr id="22549" name="Line 11"/>
            <p:cNvSpPr>
              <a:spLocks noChangeShapeType="1"/>
            </p:cNvSpPr>
            <p:nvPr/>
          </p:nvSpPr>
          <p:spPr bwMode="auto">
            <a:xfrm>
              <a:off x="2562" y="1162"/>
              <a:ext cx="817" cy="817"/>
            </a:xfrm>
            <a:prstGeom prst="line">
              <a:avLst/>
            </a:prstGeom>
            <a:noFill/>
            <a:ln w="9525">
              <a:solidFill>
                <a:srgbClr val="FF3300"/>
              </a:solidFill>
              <a:round/>
              <a:headEnd/>
              <a:tailEnd type="triangle" w="med" len="med"/>
            </a:ln>
          </p:spPr>
          <p:txBody>
            <a:bodyPr wrap="none" anchor="ctr"/>
            <a:lstStyle/>
            <a:p>
              <a:endParaRPr lang="en-US"/>
            </a:p>
          </p:txBody>
        </p:sp>
        <p:sp>
          <p:nvSpPr>
            <p:cNvPr id="22550" name="Line 12"/>
            <p:cNvSpPr>
              <a:spLocks noChangeShapeType="1"/>
            </p:cNvSpPr>
            <p:nvPr/>
          </p:nvSpPr>
          <p:spPr bwMode="auto">
            <a:xfrm>
              <a:off x="2245" y="1298"/>
              <a:ext cx="227" cy="454"/>
            </a:xfrm>
            <a:prstGeom prst="line">
              <a:avLst/>
            </a:prstGeom>
            <a:noFill/>
            <a:ln w="9525">
              <a:solidFill>
                <a:srgbClr val="FF3300"/>
              </a:solidFill>
              <a:round/>
              <a:headEnd/>
              <a:tailEnd type="triangle" w="med" len="med"/>
            </a:ln>
          </p:spPr>
          <p:txBody>
            <a:bodyPr wrap="none" anchor="ctr"/>
            <a:lstStyle/>
            <a:p>
              <a:endParaRPr lang="en-US"/>
            </a:p>
          </p:txBody>
        </p:sp>
        <p:sp>
          <p:nvSpPr>
            <p:cNvPr id="22551" name="Line 13"/>
            <p:cNvSpPr>
              <a:spLocks noChangeShapeType="1"/>
            </p:cNvSpPr>
            <p:nvPr/>
          </p:nvSpPr>
          <p:spPr bwMode="auto">
            <a:xfrm flipH="1">
              <a:off x="1247" y="1298"/>
              <a:ext cx="907" cy="318"/>
            </a:xfrm>
            <a:prstGeom prst="line">
              <a:avLst/>
            </a:prstGeom>
            <a:noFill/>
            <a:ln w="9525">
              <a:solidFill>
                <a:srgbClr val="FF3300"/>
              </a:solidFill>
              <a:round/>
              <a:headEnd/>
              <a:tailEnd type="triangle" w="med" len="med"/>
            </a:ln>
          </p:spPr>
          <p:txBody>
            <a:bodyPr wrap="none" anchor="ctr"/>
            <a:lstStyle/>
            <a:p>
              <a:endParaRPr lang="en-US"/>
            </a:p>
          </p:txBody>
        </p:sp>
      </p:grpSp>
      <p:grpSp>
        <p:nvGrpSpPr>
          <p:cNvPr id="3" name="Group 14"/>
          <p:cNvGrpSpPr>
            <a:grpSpLocks/>
          </p:cNvGrpSpPr>
          <p:nvPr/>
        </p:nvGrpSpPr>
        <p:grpSpPr bwMode="auto">
          <a:xfrm>
            <a:off x="1835150" y="4221163"/>
            <a:ext cx="5832475" cy="1417637"/>
            <a:chOff x="1156" y="2659"/>
            <a:chExt cx="3674" cy="893"/>
          </a:xfrm>
        </p:grpSpPr>
        <p:sp>
          <p:nvSpPr>
            <p:cNvPr id="295951" name="Text Box 15"/>
            <p:cNvSpPr txBox="1">
              <a:spLocks noChangeArrowheads="1"/>
            </p:cNvSpPr>
            <p:nvPr/>
          </p:nvSpPr>
          <p:spPr bwMode="auto">
            <a:xfrm>
              <a:off x="2418" y="3339"/>
              <a:ext cx="1002" cy="213"/>
            </a:xfrm>
            <a:prstGeom prst="rect">
              <a:avLst/>
            </a:prstGeom>
            <a:noFill/>
            <a:ln w="9525" algn="ctr">
              <a:noFill/>
              <a:miter lim="800000"/>
              <a:headEnd/>
              <a:tailEnd/>
            </a:ln>
            <a:effectLst/>
          </p:spPr>
          <p:txBody>
            <a:bodyPr wrap="none">
              <a:spAutoFit/>
            </a:bodyPr>
            <a:lstStyle/>
            <a:p>
              <a:pPr algn="ctr">
                <a:defRPr/>
              </a:pPr>
              <a:r>
                <a:rPr lang="en" sz="1600" dirty="0">
                  <a:solidFill>
                    <a:srgbClr val="FF3300"/>
                  </a:solidFill>
                  <a:effectLst>
                    <a:outerShdw blurRad="38100" dist="38100" dir="2700000" algn="tl">
                      <a:srgbClr val="000000"/>
                    </a:outerShdw>
                  </a:effectLst>
                  <a:latin typeface="Times New Roman" pitchFamily="18" charset="0"/>
                  <a:cs typeface="Times New Roman" pitchFamily="18" charset="0"/>
                </a:rPr>
                <a:t>LOWER </a:t>
              </a:r>
              <a:r>
                <a:rPr lang="sr-Latn-RS" sz="1600" dirty="0" smtClean="0">
                  <a:solidFill>
                    <a:srgbClr val="FF3300"/>
                  </a:solidFill>
                  <a:effectLst>
                    <a:outerShdw blurRad="38100" dist="38100" dir="2700000" algn="tl">
                      <a:srgbClr val="000000"/>
                    </a:outerShdw>
                  </a:effectLst>
                  <a:latin typeface="Times New Roman" pitchFamily="18" charset="0"/>
                  <a:cs typeface="Times New Roman" pitchFamily="18" charset="0"/>
                </a:rPr>
                <a:t>LOBE</a:t>
              </a:r>
              <a:endParaRPr lang="sr-Latn-CS" sz="1600" dirty="0">
                <a:solidFill>
                  <a:srgbClr val="FF3300"/>
                </a:solidFill>
                <a:effectLst>
                  <a:outerShdw blurRad="38100" dist="38100" dir="2700000" algn="tl">
                    <a:srgbClr val="000000"/>
                  </a:outerShdw>
                </a:effectLst>
                <a:latin typeface="Times New Roman" pitchFamily="18" charset="0"/>
                <a:cs typeface="Times New Roman" pitchFamily="18" charset="0"/>
              </a:endParaRPr>
            </a:p>
          </p:txBody>
        </p:sp>
        <p:sp>
          <p:nvSpPr>
            <p:cNvPr id="22543" name="Line 16"/>
            <p:cNvSpPr>
              <a:spLocks noChangeShapeType="1"/>
            </p:cNvSpPr>
            <p:nvPr/>
          </p:nvSpPr>
          <p:spPr bwMode="auto">
            <a:xfrm flipV="1">
              <a:off x="3243" y="2659"/>
              <a:ext cx="1587" cy="726"/>
            </a:xfrm>
            <a:prstGeom prst="line">
              <a:avLst/>
            </a:prstGeom>
            <a:noFill/>
            <a:ln w="9525">
              <a:solidFill>
                <a:srgbClr val="FF3300"/>
              </a:solidFill>
              <a:round/>
              <a:headEnd/>
              <a:tailEnd type="triangle" w="med" len="med"/>
            </a:ln>
          </p:spPr>
          <p:txBody>
            <a:bodyPr wrap="none" anchor="ctr"/>
            <a:lstStyle/>
            <a:p>
              <a:endParaRPr lang="en-US"/>
            </a:p>
          </p:txBody>
        </p:sp>
        <p:sp>
          <p:nvSpPr>
            <p:cNvPr id="22544" name="Line 17"/>
            <p:cNvSpPr>
              <a:spLocks noChangeShapeType="1"/>
            </p:cNvSpPr>
            <p:nvPr/>
          </p:nvSpPr>
          <p:spPr bwMode="auto">
            <a:xfrm flipV="1">
              <a:off x="3152" y="2976"/>
              <a:ext cx="182" cy="409"/>
            </a:xfrm>
            <a:prstGeom prst="line">
              <a:avLst/>
            </a:prstGeom>
            <a:noFill/>
            <a:ln w="9525">
              <a:solidFill>
                <a:srgbClr val="FF3300"/>
              </a:solidFill>
              <a:round/>
              <a:headEnd/>
              <a:tailEnd type="triangle" w="med" len="med"/>
            </a:ln>
          </p:spPr>
          <p:txBody>
            <a:bodyPr wrap="none" anchor="ctr"/>
            <a:lstStyle/>
            <a:p>
              <a:endParaRPr lang="en-US"/>
            </a:p>
          </p:txBody>
        </p:sp>
        <p:sp>
          <p:nvSpPr>
            <p:cNvPr id="22545" name="Line 18"/>
            <p:cNvSpPr>
              <a:spLocks noChangeShapeType="1"/>
            </p:cNvSpPr>
            <p:nvPr/>
          </p:nvSpPr>
          <p:spPr bwMode="auto">
            <a:xfrm flipH="1" flipV="1">
              <a:off x="1156" y="2659"/>
              <a:ext cx="1452" cy="726"/>
            </a:xfrm>
            <a:prstGeom prst="line">
              <a:avLst/>
            </a:prstGeom>
            <a:noFill/>
            <a:ln w="9525">
              <a:solidFill>
                <a:srgbClr val="FF3300"/>
              </a:solidFill>
              <a:round/>
              <a:headEnd/>
              <a:tailEnd type="triangle" w="med" len="med"/>
            </a:ln>
          </p:spPr>
          <p:txBody>
            <a:bodyPr wrap="none" anchor="ctr"/>
            <a:lstStyle/>
            <a:p>
              <a:endParaRPr lang="en-US"/>
            </a:p>
          </p:txBody>
        </p:sp>
        <p:sp>
          <p:nvSpPr>
            <p:cNvPr id="22546" name="Line 19"/>
            <p:cNvSpPr>
              <a:spLocks noChangeShapeType="1"/>
            </p:cNvSpPr>
            <p:nvPr/>
          </p:nvSpPr>
          <p:spPr bwMode="auto">
            <a:xfrm flipH="1" flipV="1">
              <a:off x="2109" y="3022"/>
              <a:ext cx="499" cy="363"/>
            </a:xfrm>
            <a:prstGeom prst="line">
              <a:avLst/>
            </a:prstGeom>
            <a:noFill/>
            <a:ln w="9525">
              <a:solidFill>
                <a:srgbClr val="FF3300"/>
              </a:solidFill>
              <a:round/>
              <a:headEnd/>
              <a:tailEnd type="triangle" w="med" len="med"/>
            </a:ln>
          </p:spPr>
          <p:txBody>
            <a:bodyPr wrap="none" anchor="ctr"/>
            <a:lstStyle/>
            <a:p>
              <a:endParaRPr lang="en-US"/>
            </a:p>
          </p:txBody>
        </p:sp>
      </p:grpSp>
      <p:grpSp>
        <p:nvGrpSpPr>
          <p:cNvPr id="4" name="Group 20"/>
          <p:cNvGrpSpPr>
            <a:grpSpLocks/>
          </p:cNvGrpSpPr>
          <p:nvPr/>
        </p:nvGrpSpPr>
        <p:grpSpPr bwMode="auto">
          <a:xfrm>
            <a:off x="1116013" y="3573463"/>
            <a:ext cx="2663825" cy="1993900"/>
            <a:chOff x="703" y="2251"/>
            <a:chExt cx="1678" cy="1256"/>
          </a:xfrm>
        </p:grpSpPr>
        <p:sp>
          <p:nvSpPr>
            <p:cNvPr id="295957" name="Text Box 21"/>
            <p:cNvSpPr txBox="1">
              <a:spLocks noChangeArrowheads="1"/>
            </p:cNvSpPr>
            <p:nvPr/>
          </p:nvSpPr>
          <p:spPr bwMode="auto">
            <a:xfrm>
              <a:off x="1068" y="3294"/>
              <a:ext cx="1074" cy="213"/>
            </a:xfrm>
            <a:prstGeom prst="rect">
              <a:avLst/>
            </a:prstGeom>
            <a:noFill/>
            <a:ln w="9525" algn="ctr">
              <a:noFill/>
              <a:miter lim="800000"/>
              <a:headEnd/>
              <a:tailEnd/>
            </a:ln>
            <a:effectLst/>
          </p:spPr>
          <p:txBody>
            <a:bodyPr wrap="none">
              <a:spAutoFit/>
            </a:bodyPr>
            <a:lstStyle/>
            <a:p>
              <a:pPr algn="ctr">
                <a:defRPr/>
              </a:pPr>
              <a:r>
                <a:rPr lang="en" sz="1600" dirty="0">
                  <a:solidFill>
                    <a:srgbClr val="FF3300"/>
                  </a:solidFill>
                  <a:effectLst>
                    <a:outerShdw blurRad="38100" dist="38100" dir="2700000" algn="tl">
                      <a:srgbClr val="000000"/>
                    </a:outerShdw>
                  </a:effectLst>
                  <a:latin typeface="Times New Roman" pitchFamily="18" charset="0"/>
                  <a:cs typeface="Times New Roman" pitchFamily="18" charset="0"/>
                </a:rPr>
                <a:t>MEDIUM </a:t>
              </a:r>
              <a:r>
                <a:rPr lang="sr-Latn-RS" sz="1600" dirty="0" smtClean="0">
                  <a:solidFill>
                    <a:srgbClr val="FF3300"/>
                  </a:solidFill>
                  <a:effectLst>
                    <a:outerShdw blurRad="38100" dist="38100" dir="2700000" algn="tl">
                      <a:srgbClr val="000000"/>
                    </a:outerShdw>
                  </a:effectLst>
                  <a:latin typeface="Times New Roman" pitchFamily="18" charset="0"/>
                  <a:cs typeface="Times New Roman" pitchFamily="18" charset="0"/>
                </a:rPr>
                <a:t>LOBE</a:t>
              </a:r>
              <a:endParaRPr lang="sr-Latn-CS" sz="1600" dirty="0">
                <a:solidFill>
                  <a:srgbClr val="FF3300"/>
                </a:solidFill>
                <a:effectLst>
                  <a:outerShdw blurRad="38100" dist="38100" dir="2700000" algn="tl">
                    <a:srgbClr val="000000"/>
                  </a:outerShdw>
                </a:effectLst>
                <a:latin typeface="Times New Roman" pitchFamily="18" charset="0"/>
                <a:cs typeface="Times New Roman" pitchFamily="18" charset="0"/>
              </a:endParaRPr>
            </a:p>
          </p:txBody>
        </p:sp>
        <p:sp>
          <p:nvSpPr>
            <p:cNvPr id="22540" name="Line 22"/>
            <p:cNvSpPr>
              <a:spLocks noChangeShapeType="1"/>
            </p:cNvSpPr>
            <p:nvPr/>
          </p:nvSpPr>
          <p:spPr bwMode="auto">
            <a:xfrm flipV="1">
              <a:off x="1701" y="2659"/>
              <a:ext cx="680" cy="635"/>
            </a:xfrm>
            <a:prstGeom prst="line">
              <a:avLst/>
            </a:prstGeom>
            <a:noFill/>
            <a:ln w="9525">
              <a:solidFill>
                <a:srgbClr val="FF3300"/>
              </a:solidFill>
              <a:round/>
              <a:headEnd/>
              <a:tailEnd type="triangle" w="med" len="med"/>
            </a:ln>
          </p:spPr>
          <p:txBody>
            <a:bodyPr wrap="none" anchor="ctr"/>
            <a:lstStyle/>
            <a:p>
              <a:endParaRPr lang="en-US"/>
            </a:p>
          </p:txBody>
        </p:sp>
        <p:sp>
          <p:nvSpPr>
            <p:cNvPr id="22541" name="Line 23"/>
            <p:cNvSpPr>
              <a:spLocks noChangeShapeType="1"/>
            </p:cNvSpPr>
            <p:nvPr/>
          </p:nvSpPr>
          <p:spPr bwMode="auto">
            <a:xfrm flipH="1" flipV="1">
              <a:off x="703" y="2251"/>
              <a:ext cx="907" cy="1043"/>
            </a:xfrm>
            <a:prstGeom prst="line">
              <a:avLst/>
            </a:prstGeom>
            <a:noFill/>
            <a:ln w="9525">
              <a:solidFill>
                <a:srgbClr val="FF3300"/>
              </a:solidFill>
              <a:round/>
              <a:headEnd/>
              <a:tailEnd type="triangle" w="med" len="med"/>
            </a:ln>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p:spPr>
        <p:txBody>
          <a:bodyPr/>
          <a:lstStyle/>
          <a:p>
            <a:pPr eaLnBrk="1" hangingPunct="1"/>
            <a:r>
              <a:rPr lang="en" sz="4000" b="1" smtClean="0">
                <a:solidFill>
                  <a:schemeClr val="tx1"/>
                </a:solidFill>
              </a:rPr>
              <a:t>Chest examination</a:t>
            </a:r>
          </a:p>
        </p:txBody>
      </p:sp>
      <p:sp>
        <p:nvSpPr>
          <p:cNvPr id="23555" name="Rectangle 3"/>
          <p:cNvSpPr>
            <a:spLocks noGrp="1" noChangeArrowheads="1"/>
          </p:cNvSpPr>
          <p:nvPr>
            <p:ph idx="1"/>
          </p:nvPr>
        </p:nvSpPr>
        <p:spPr>
          <a:xfrm>
            <a:off x="457200" y="2711450"/>
            <a:ext cx="8229600" cy="4389438"/>
          </a:xfrm>
        </p:spPr>
        <p:txBody>
          <a:bodyPr/>
          <a:lstStyle/>
          <a:p>
            <a:pPr eaLnBrk="1" hangingPunct="1"/>
            <a:r>
              <a:rPr lang="en" dirty="0" smtClean="0"/>
              <a:t>General approach to the patient</a:t>
            </a:r>
            <a:r>
              <a:rPr lang="sr-Latn-RS" dirty="0" smtClean="0"/>
              <a:t>:</a:t>
            </a:r>
            <a:endParaRPr lang="en" dirty="0" smtClean="0"/>
          </a:p>
          <a:p>
            <a:pPr eaLnBrk="1" hangingPunct="1"/>
            <a:r>
              <a:rPr lang="en" dirty="0" smtClean="0"/>
              <a:t>INSPECTION</a:t>
            </a:r>
          </a:p>
          <a:p>
            <a:pPr eaLnBrk="1" hangingPunct="1"/>
            <a:r>
              <a:rPr lang="en" dirty="0" smtClean="0"/>
              <a:t>PALPATION</a:t>
            </a:r>
          </a:p>
          <a:p>
            <a:pPr eaLnBrk="1" hangingPunct="1"/>
            <a:r>
              <a:rPr lang="en" dirty="0" smtClean="0"/>
              <a:t>PERCUSSION</a:t>
            </a:r>
          </a:p>
          <a:p>
            <a:pPr eaLnBrk="1" hangingPunct="1"/>
            <a:r>
              <a:rPr lang="en" dirty="0" smtClean="0"/>
              <a:t>AUSCULTATION</a:t>
            </a:r>
          </a:p>
          <a:p>
            <a:pPr eaLnBrk="1" hangingPunct="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84375" y="260350"/>
            <a:ext cx="7772400" cy="1143000"/>
          </a:xfrm>
          <a:noFill/>
        </p:spPr>
        <p:txBody>
          <a:bodyPr/>
          <a:lstStyle/>
          <a:p>
            <a:pPr eaLnBrk="1" hangingPunct="1"/>
            <a:r>
              <a:rPr lang="en" sz="4400" b="1" smtClean="0">
                <a:solidFill>
                  <a:schemeClr val="tx1"/>
                </a:solidFill>
              </a:rPr>
              <a:t>Breathing</a:t>
            </a:r>
          </a:p>
        </p:txBody>
      </p:sp>
      <p:sp>
        <p:nvSpPr>
          <p:cNvPr id="6147" name="Rectangle 3"/>
          <p:cNvSpPr>
            <a:spLocks noGrp="1" noChangeArrowheads="1"/>
          </p:cNvSpPr>
          <p:nvPr>
            <p:ph idx="1"/>
          </p:nvPr>
        </p:nvSpPr>
        <p:spPr>
          <a:xfrm>
            <a:off x="250825" y="2273300"/>
            <a:ext cx="8642350" cy="4611688"/>
          </a:xfrm>
        </p:spPr>
        <p:txBody>
          <a:bodyPr/>
          <a:lstStyle/>
          <a:p>
            <a:pPr eaLnBrk="1" hangingPunct="1">
              <a:lnSpc>
                <a:spcPct val="90000"/>
              </a:lnSpc>
            </a:pPr>
            <a:r>
              <a:rPr lang="sr-Latn-RS" sz="2800" dirty="0"/>
              <a:t>B</a:t>
            </a:r>
            <a:r>
              <a:rPr lang="en" sz="2800" dirty="0" smtClean="0"/>
              <a:t>asic function of every living organism</a:t>
            </a:r>
          </a:p>
          <a:p>
            <a:pPr eaLnBrk="1" hangingPunct="1">
              <a:lnSpc>
                <a:spcPct val="90000"/>
              </a:lnSpc>
            </a:pPr>
            <a:r>
              <a:rPr lang="en" sz="2800" dirty="0" smtClean="0"/>
              <a:t>Exchange of gases between the external and internal environment</a:t>
            </a:r>
          </a:p>
          <a:p>
            <a:pPr eaLnBrk="1" hangingPunct="1">
              <a:lnSpc>
                <a:spcPct val="90000"/>
              </a:lnSpc>
            </a:pPr>
            <a:r>
              <a:rPr lang="en" sz="2800" dirty="0" smtClean="0"/>
              <a:t>Respiratory center</a:t>
            </a:r>
            <a:r>
              <a:rPr lang="sr-Latn-RS" sz="2800" dirty="0" smtClean="0"/>
              <a:t> in the CNS</a:t>
            </a:r>
            <a:endParaRPr lang="en" sz="2800" dirty="0" smtClean="0"/>
          </a:p>
          <a:p>
            <a:pPr eaLnBrk="1" hangingPunct="1">
              <a:lnSpc>
                <a:spcPct val="90000"/>
              </a:lnSpc>
            </a:pPr>
            <a:r>
              <a:rPr lang="en" sz="2800" dirty="0" smtClean="0"/>
              <a:t>Central and peripheral motor neurons</a:t>
            </a:r>
          </a:p>
          <a:p>
            <a:pPr eaLnBrk="1" hangingPunct="1">
              <a:lnSpc>
                <a:spcPct val="90000"/>
              </a:lnSpc>
            </a:pPr>
            <a:r>
              <a:rPr lang="en" sz="2800" dirty="0" smtClean="0"/>
              <a:t>Chest with respiratory musculature and diaphragm</a:t>
            </a:r>
          </a:p>
          <a:p>
            <a:pPr eaLnBrk="1" hangingPunct="1">
              <a:lnSpc>
                <a:spcPct val="90000"/>
              </a:lnSpc>
            </a:pPr>
            <a:r>
              <a:rPr lang="en" sz="2800" dirty="0" smtClean="0"/>
              <a:t>Lungs with airways and lung parenchyma</a:t>
            </a:r>
          </a:p>
          <a:p>
            <a:pPr eaLnBrk="1" hangingPunct="1">
              <a:lnSpc>
                <a:spcPct val="90000"/>
              </a:lnSpc>
            </a:pPr>
            <a:r>
              <a:rPr lang="en" sz="2800" dirty="0" smtClean="0"/>
              <a:t>Heart, blood vessels and blood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pPr eaLnBrk="1" hangingPunct="1"/>
            <a:r>
              <a:rPr lang="en" sz="4000" b="1" smtClean="0">
                <a:solidFill>
                  <a:schemeClr val="tx1"/>
                </a:solidFill>
              </a:rPr>
              <a:t>Inspection</a:t>
            </a:r>
          </a:p>
        </p:txBody>
      </p:sp>
      <p:sp>
        <p:nvSpPr>
          <p:cNvPr id="24579" name="Rectangle 3"/>
          <p:cNvSpPr>
            <a:spLocks noGrp="1" noChangeArrowheads="1"/>
          </p:cNvSpPr>
          <p:nvPr>
            <p:ph idx="1"/>
          </p:nvPr>
        </p:nvSpPr>
        <p:spPr>
          <a:xfrm>
            <a:off x="457200" y="2568575"/>
            <a:ext cx="8229600" cy="4389438"/>
          </a:xfrm>
        </p:spPr>
        <p:txBody>
          <a:bodyPr/>
          <a:lstStyle/>
          <a:p>
            <a:pPr eaLnBrk="1" hangingPunct="1"/>
            <a:r>
              <a:rPr lang="en" dirty="0" smtClean="0"/>
              <a:t>Symmetry of </a:t>
            </a:r>
            <a:r>
              <a:rPr lang="sr-Latn-RS" dirty="0" smtClean="0"/>
              <a:t>the </a:t>
            </a:r>
            <a:r>
              <a:rPr lang="en" dirty="0" smtClean="0"/>
              <a:t>structure</a:t>
            </a:r>
          </a:p>
          <a:p>
            <a:pPr eaLnBrk="1" hangingPunct="1"/>
            <a:r>
              <a:rPr lang="en" dirty="0" smtClean="0"/>
              <a:t>Respiratory mobility</a:t>
            </a:r>
          </a:p>
          <a:p>
            <a:pPr eaLnBrk="1" hangingPunct="1"/>
            <a:r>
              <a:rPr lang="sr-Latn-RS" dirty="0"/>
              <a:t>S</a:t>
            </a:r>
            <a:r>
              <a:rPr lang="en" dirty="0" smtClean="0"/>
              <a:t>kin tone</a:t>
            </a:r>
          </a:p>
          <a:p>
            <a:pPr eaLnBrk="1" hangingPunct="1"/>
            <a:r>
              <a:rPr lang="en" dirty="0" smtClean="0"/>
              <a:t>Appearance and shape of nails</a:t>
            </a:r>
          </a:p>
          <a:p>
            <a:pPr eaLnBrk="1" hangingPunct="1"/>
            <a:r>
              <a:rPr lang="sr-Latn-RS" dirty="0"/>
              <a:t>P</a:t>
            </a:r>
            <a:r>
              <a:rPr lang="en" dirty="0" smtClean="0"/>
              <a:t>osition of the trachea</a:t>
            </a:r>
          </a:p>
          <a:p>
            <a:pPr eaLnBrk="1" hangingPunct="1">
              <a:buFontTx/>
              <a:buNone/>
            </a:pPr>
            <a:endParaRPr lang="en-US" dirty="0" smtClean="0"/>
          </a:p>
          <a:p>
            <a:pPr eaLnBrk="1" hangingPunct="1">
              <a:buFontTx/>
              <a:buNone/>
            </a:pP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022350" y="476250"/>
            <a:ext cx="8229600" cy="1143000"/>
          </a:xfrm>
          <a:noFill/>
        </p:spPr>
        <p:txBody>
          <a:bodyPr/>
          <a:lstStyle/>
          <a:p>
            <a:pPr eaLnBrk="1" hangingPunct="1"/>
            <a:r>
              <a:rPr lang="en" sz="4000" b="1" dirty="0" smtClean="0">
                <a:solidFill>
                  <a:schemeClr val="tx1"/>
                </a:solidFill>
              </a:rPr>
              <a:t>Chest</a:t>
            </a:r>
            <a:r>
              <a:rPr lang="sr-Latn-RS" sz="4000" b="1" dirty="0" smtClean="0">
                <a:solidFill>
                  <a:schemeClr val="tx1"/>
                </a:solidFill>
              </a:rPr>
              <a:t> shape</a:t>
            </a:r>
            <a:endParaRPr lang="en" sz="4000" b="1" dirty="0" smtClean="0">
              <a:solidFill>
                <a:schemeClr val="tx1"/>
              </a:solidFill>
            </a:endParaRPr>
          </a:p>
        </p:txBody>
      </p:sp>
      <p:sp>
        <p:nvSpPr>
          <p:cNvPr id="25603" name="Rectangle 3"/>
          <p:cNvSpPr>
            <a:spLocks noGrp="1" noChangeArrowheads="1"/>
          </p:cNvSpPr>
          <p:nvPr>
            <p:ph idx="1"/>
          </p:nvPr>
        </p:nvSpPr>
        <p:spPr>
          <a:xfrm>
            <a:off x="0" y="2338388"/>
            <a:ext cx="8893175" cy="4114800"/>
          </a:xfrm>
        </p:spPr>
        <p:txBody>
          <a:bodyPr/>
          <a:lstStyle/>
          <a:p>
            <a:pPr eaLnBrk="1" hangingPunct="1"/>
            <a:r>
              <a:rPr lang="en" sz="3600" dirty="0" smtClean="0"/>
              <a:t>Elliptical in shape</a:t>
            </a:r>
          </a:p>
          <a:p>
            <a:pPr eaLnBrk="1" hangingPunct="1"/>
            <a:r>
              <a:rPr lang="sr-Latn-RS" sz="3600" dirty="0"/>
              <a:t>L</a:t>
            </a:r>
            <a:r>
              <a:rPr lang="en" sz="3600" dirty="0" smtClean="0"/>
              <a:t>eft and right hemithorax are equal</a:t>
            </a:r>
          </a:p>
          <a:p>
            <a:pPr eaLnBrk="1" hangingPunct="1"/>
            <a:r>
              <a:rPr lang="en" sz="3600" dirty="0" smtClean="0"/>
              <a:t>They move symmetrically during inspiration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784225" y="1501775"/>
            <a:ext cx="4707443" cy="461665"/>
          </a:xfrm>
          <a:prstGeom prst="rect">
            <a:avLst/>
          </a:prstGeom>
          <a:noFill/>
          <a:ln w="9525">
            <a:noFill/>
            <a:miter lim="800000"/>
            <a:headEnd/>
            <a:tailEnd/>
          </a:ln>
        </p:spPr>
        <p:txBody>
          <a:bodyPr wrap="none">
            <a:spAutoFit/>
          </a:bodyPr>
          <a:lstStyle/>
          <a:p>
            <a:pPr>
              <a:defRPr/>
            </a:pPr>
            <a:r>
              <a:rPr lang="en" dirty="0">
                <a:latin typeface="+mj-lt"/>
              </a:rPr>
              <a:t>Shape and symmetry </a:t>
            </a:r>
            <a:r>
              <a:rPr lang="sr-Latn-RS" dirty="0" smtClean="0">
                <a:latin typeface="+mj-lt"/>
              </a:rPr>
              <a:t>of the </a:t>
            </a:r>
            <a:r>
              <a:rPr lang="en" dirty="0" smtClean="0">
                <a:latin typeface="+mj-lt"/>
              </a:rPr>
              <a:t>chest:</a:t>
            </a:r>
            <a:endParaRPr lang="en" dirty="0">
              <a:latin typeface="+mj-lt"/>
            </a:endParaRPr>
          </a:p>
        </p:txBody>
      </p:sp>
      <p:sp>
        <p:nvSpPr>
          <p:cNvPr id="26627" name="AutoShape 3"/>
          <p:cNvSpPr>
            <a:spLocks noChangeArrowheads="1"/>
          </p:cNvSpPr>
          <p:nvPr/>
        </p:nvSpPr>
        <p:spPr bwMode="auto">
          <a:xfrm>
            <a:off x="571500" y="1635125"/>
            <a:ext cx="152400" cy="177800"/>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sp>
        <p:nvSpPr>
          <p:cNvPr id="26628" name="Text Box 4"/>
          <p:cNvSpPr txBox="1">
            <a:spLocks noChangeArrowheads="1"/>
          </p:cNvSpPr>
          <p:nvPr/>
        </p:nvSpPr>
        <p:spPr bwMode="auto">
          <a:xfrm>
            <a:off x="1266825" y="673100"/>
            <a:ext cx="2984500" cy="708025"/>
          </a:xfrm>
          <a:prstGeom prst="rect">
            <a:avLst/>
          </a:prstGeom>
          <a:noFill/>
          <a:ln w="9525">
            <a:noFill/>
            <a:miter lim="800000"/>
            <a:headEnd/>
            <a:tailEnd/>
          </a:ln>
        </p:spPr>
        <p:txBody>
          <a:bodyPr wrap="none">
            <a:spAutoFit/>
          </a:bodyPr>
          <a:lstStyle/>
          <a:p>
            <a:r>
              <a:rPr lang="en" sz="4000">
                <a:latin typeface="Corbel" pitchFamily="34" charset="0"/>
              </a:rPr>
              <a:t>Inspection :</a:t>
            </a:r>
          </a:p>
        </p:txBody>
      </p:sp>
      <p:sp>
        <p:nvSpPr>
          <p:cNvPr id="26629" name="Freeform 5"/>
          <p:cNvSpPr>
            <a:spLocks/>
          </p:cNvSpPr>
          <p:nvPr/>
        </p:nvSpPr>
        <p:spPr bwMode="auto">
          <a:xfrm>
            <a:off x="1122363" y="2947988"/>
            <a:ext cx="1358900" cy="1160462"/>
          </a:xfrm>
          <a:custGeom>
            <a:avLst/>
            <a:gdLst>
              <a:gd name="T0" fmla="*/ 2147483647 w 597"/>
              <a:gd name="T1" fmla="*/ 2147483647 h 479"/>
              <a:gd name="T2" fmla="*/ 2147483647 w 597"/>
              <a:gd name="T3" fmla="*/ 2147483647 h 479"/>
              <a:gd name="T4" fmla="*/ 2147483647 w 597"/>
              <a:gd name="T5" fmla="*/ 2147483647 h 479"/>
              <a:gd name="T6" fmla="*/ 2147483647 w 597"/>
              <a:gd name="T7" fmla="*/ 0 h 479"/>
              <a:gd name="T8" fmla="*/ 2147483647 w 597"/>
              <a:gd name="T9" fmla="*/ 2147483647 h 479"/>
              <a:gd name="T10" fmla="*/ 2147483647 w 597"/>
              <a:gd name="T11" fmla="*/ 2147483647 h 479"/>
              <a:gd name="T12" fmla="*/ 2147483647 w 597"/>
              <a:gd name="T13" fmla="*/ 2147483647 h 479"/>
              <a:gd name="T14" fmla="*/ 2147483647 w 597"/>
              <a:gd name="T15" fmla="*/ 2147483647 h 479"/>
              <a:gd name="T16" fmla="*/ 2147483647 w 597"/>
              <a:gd name="T17" fmla="*/ 2147483647 h 479"/>
              <a:gd name="T18" fmla="*/ 2147483647 w 597"/>
              <a:gd name="T19" fmla="*/ 2147483647 h 479"/>
              <a:gd name="T20" fmla="*/ 2147483647 w 597"/>
              <a:gd name="T21" fmla="*/ 2147483647 h 479"/>
              <a:gd name="T22" fmla="*/ 2147483647 w 597"/>
              <a:gd name="T23" fmla="*/ 2147483647 h 479"/>
              <a:gd name="T24" fmla="*/ 2147483647 w 597"/>
              <a:gd name="T25" fmla="*/ 2147483647 h 479"/>
              <a:gd name="T26" fmla="*/ 2147483647 w 597"/>
              <a:gd name="T27" fmla="*/ 2147483647 h 479"/>
              <a:gd name="T28" fmla="*/ 2147483647 w 597"/>
              <a:gd name="T29" fmla="*/ 2147483647 h 479"/>
              <a:gd name="T30" fmla="*/ 2147483647 w 597"/>
              <a:gd name="T31" fmla="*/ 2147483647 h 479"/>
              <a:gd name="T32" fmla="*/ 2147483647 w 597"/>
              <a:gd name="T33" fmla="*/ 2147483647 h 479"/>
              <a:gd name="T34" fmla="*/ 2147483647 w 597"/>
              <a:gd name="T35" fmla="*/ 2147483647 h 479"/>
              <a:gd name="T36" fmla="*/ 2147483647 w 597"/>
              <a:gd name="T37" fmla="*/ 2147483647 h 479"/>
              <a:gd name="T38" fmla="*/ 2147483647 w 597"/>
              <a:gd name="T39" fmla="*/ 2147483647 h 479"/>
              <a:gd name="T40" fmla="*/ 2147483647 w 597"/>
              <a:gd name="T41" fmla="*/ 2147483647 h 479"/>
              <a:gd name="T42" fmla="*/ 2147483647 w 597"/>
              <a:gd name="T43" fmla="*/ 2147483647 h 479"/>
              <a:gd name="T44" fmla="*/ 2147483647 w 597"/>
              <a:gd name="T45" fmla="*/ 2147483647 h 479"/>
              <a:gd name="T46" fmla="*/ 2147483647 w 597"/>
              <a:gd name="T47" fmla="*/ 2147483647 h 479"/>
              <a:gd name="T48" fmla="*/ 2147483647 w 597"/>
              <a:gd name="T49" fmla="*/ 2147483647 h 479"/>
              <a:gd name="T50" fmla="*/ 2147483647 w 597"/>
              <a:gd name="T51" fmla="*/ 2147483647 h 479"/>
              <a:gd name="T52" fmla="*/ 2147483647 w 597"/>
              <a:gd name="T53" fmla="*/ 2147483647 h 479"/>
              <a:gd name="T54" fmla="*/ 2147483647 w 597"/>
              <a:gd name="T55" fmla="*/ 2147483647 h 479"/>
              <a:gd name="T56" fmla="*/ 2147483647 w 597"/>
              <a:gd name="T57" fmla="*/ 2147483647 h 479"/>
              <a:gd name="T58" fmla="*/ 2147483647 w 597"/>
              <a:gd name="T59" fmla="*/ 2147483647 h 479"/>
              <a:gd name="T60" fmla="*/ 2147483647 w 597"/>
              <a:gd name="T61" fmla="*/ 2147483647 h 479"/>
              <a:gd name="T62" fmla="*/ 2147483647 w 597"/>
              <a:gd name="T63" fmla="*/ 2147483647 h 479"/>
              <a:gd name="T64" fmla="*/ 2147483647 w 597"/>
              <a:gd name="T65" fmla="*/ 2147483647 h 479"/>
              <a:gd name="T66" fmla="*/ 2147483647 w 597"/>
              <a:gd name="T67" fmla="*/ 2147483647 h 479"/>
              <a:gd name="T68" fmla="*/ 2147483647 w 597"/>
              <a:gd name="T69" fmla="*/ 2147483647 h 479"/>
              <a:gd name="T70" fmla="*/ 2147483647 w 597"/>
              <a:gd name="T71" fmla="*/ 2147483647 h 479"/>
              <a:gd name="T72" fmla="*/ 2147483647 w 597"/>
              <a:gd name="T73" fmla="*/ 2147483647 h 479"/>
              <a:gd name="T74" fmla="*/ 2147483647 w 597"/>
              <a:gd name="T75" fmla="*/ 2147483647 h 479"/>
              <a:gd name="T76" fmla="*/ 2147483647 w 597"/>
              <a:gd name="T77" fmla="*/ 2147483647 h 479"/>
              <a:gd name="T78" fmla="*/ 2147483647 w 597"/>
              <a:gd name="T79" fmla="*/ 2147483647 h 479"/>
              <a:gd name="T80" fmla="*/ 2147483647 w 597"/>
              <a:gd name="T81" fmla="*/ 2147483647 h 47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7"/>
              <a:gd name="T124" fmla="*/ 0 h 479"/>
              <a:gd name="T125" fmla="*/ 597 w 597"/>
              <a:gd name="T126" fmla="*/ 479 h 47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7" h="479">
                <a:moveTo>
                  <a:pt x="305" y="18"/>
                </a:moveTo>
                <a:cubicBezTo>
                  <a:pt x="297" y="18"/>
                  <a:pt x="291" y="13"/>
                  <a:pt x="283" y="10"/>
                </a:cubicBezTo>
                <a:cubicBezTo>
                  <a:pt x="275" y="7"/>
                  <a:pt x="269" y="4"/>
                  <a:pt x="259" y="2"/>
                </a:cubicBezTo>
                <a:cubicBezTo>
                  <a:pt x="249" y="0"/>
                  <a:pt x="236" y="0"/>
                  <a:pt x="223" y="0"/>
                </a:cubicBezTo>
                <a:cubicBezTo>
                  <a:pt x="210" y="0"/>
                  <a:pt x="193" y="0"/>
                  <a:pt x="179" y="2"/>
                </a:cubicBezTo>
                <a:cubicBezTo>
                  <a:pt x="165" y="4"/>
                  <a:pt x="150" y="10"/>
                  <a:pt x="137" y="14"/>
                </a:cubicBezTo>
                <a:cubicBezTo>
                  <a:pt x="124" y="18"/>
                  <a:pt x="114" y="19"/>
                  <a:pt x="103" y="24"/>
                </a:cubicBezTo>
                <a:cubicBezTo>
                  <a:pt x="92" y="29"/>
                  <a:pt x="79" y="35"/>
                  <a:pt x="69" y="42"/>
                </a:cubicBezTo>
                <a:cubicBezTo>
                  <a:pt x="59" y="49"/>
                  <a:pt x="49" y="58"/>
                  <a:pt x="41" y="68"/>
                </a:cubicBezTo>
                <a:cubicBezTo>
                  <a:pt x="33" y="78"/>
                  <a:pt x="24" y="90"/>
                  <a:pt x="19" y="100"/>
                </a:cubicBezTo>
                <a:cubicBezTo>
                  <a:pt x="14" y="110"/>
                  <a:pt x="14" y="115"/>
                  <a:pt x="11" y="126"/>
                </a:cubicBezTo>
                <a:cubicBezTo>
                  <a:pt x="8" y="137"/>
                  <a:pt x="2" y="153"/>
                  <a:pt x="1" y="166"/>
                </a:cubicBezTo>
                <a:cubicBezTo>
                  <a:pt x="0" y="179"/>
                  <a:pt x="2" y="189"/>
                  <a:pt x="5" y="206"/>
                </a:cubicBezTo>
                <a:cubicBezTo>
                  <a:pt x="8" y="223"/>
                  <a:pt x="15" y="246"/>
                  <a:pt x="21" y="266"/>
                </a:cubicBezTo>
                <a:cubicBezTo>
                  <a:pt x="27" y="286"/>
                  <a:pt x="35" y="308"/>
                  <a:pt x="43" y="328"/>
                </a:cubicBezTo>
                <a:cubicBezTo>
                  <a:pt x="51" y="348"/>
                  <a:pt x="62" y="371"/>
                  <a:pt x="71" y="386"/>
                </a:cubicBezTo>
                <a:cubicBezTo>
                  <a:pt x="80" y="401"/>
                  <a:pt x="90" y="410"/>
                  <a:pt x="99" y="420"/>
                </a:cubicBezTo>
                <a:cubicBezTo>
                  <a:pt x="108" y="430"/>
                  <a:pt x="115" y="437"/>
                  <a:pt x="125" y="444"/>
                </a:cubicBezTo>
                <a:cubicBezTo>
                  <a:pt x="135" y="451"/>
                  <a:pt x="146" y="457"/>
                  <a:pt x="157" y="462"/>
                </a:cubicBezTo>
                <a:cubicBezTo>
                  <a:pt x="168" y="467"/>
                  <a:pt x="179" y="471"/>
                  <a:pt x="189" y="474"/>
                </a:cubicBezTo>
                <a:cubicBezTo>
                  <a:pt x="199" y="477"/>
                  <a:pt x="210" y="479"/>
                  <a:pt x="219" y="478"/>
                </a:cubicBezTo>
                <a:cubicBezTo>
                  <a:pt x="228" y="477"/>
                  <a:pt x="234" y="471"/>
                  <a:pt x="243" y="468"/>
                </a:cubicBezTo>
                <a:cubicBezTo>
                  <a:pt x="252" y="465"/>
                  <a:pt x="262" y="462"/>
                  <a:pt x="271" y="460"/>
                </a:cubicBezTo>
                <a:cubicBezTo>
                  <a:pt x="280" y="458"/>
                  <a:pt x="287" y="458"/>
                  <a:pt x="295" y="458"/>
                </a:cubicBezTo>
                <a:cubicBezTo>
                  <a:pt x="303" y="458"/>
                  <a:pt x="309" y="457"/>
                  <a:pt x="317" y="458"/>
                </a:cubicBezTo>
                <a:cubicBezTo>
                  <a:pt x="325" y="459"/>
                  <a:pt x="334" y="462"/>
                  <a:pt x="343" y="464"/>
                </a:cubicBezTo>
                <a:cubicBezTo>
                  <a:pt x="352" y="466"/>
                  <a:pt x="358" y="470"/>
                  <a:pt x="369" y="472"/>
                </a:cubicBezTo>
                <a:cubicBezTo>
                  <a:pt x="380" y="474"/>
                  <a:pt x="392" y="478"/>
                  <a:pt x="407" y="476"/>
                </a:cubicBezTo>
                <a:cubicBezTo>
                  <a:pt x="422" y="474"/>
                  <a:pt x="441" y="470"/>
                  <a:pt x="457" y="460"/>
                </a:cubicBezTo>
                <a:cubicBezTo>
                  <a:pt x="473" y="450"/>
                  <a:pt x="487" y="434"/>
                  <a:pt x="501" y="418"/>
                </a:cubicBezTo>
                <a:cubicBezTo>
                  <a:pt x="515" y="402"/>
                  <a:pt x="527" y="384"/>
                  <a:pt x="539" y="362"/>
                </a:cubicBezTo>
                <a:cubicBezTo>
                  <a:pt x="551" y="340"/>
                  <a:pt x="563" y="309"/>
                  <a:pt x="571" y="286"/>
                </a:cubicBezTo>
                <a:cubicBezTo>
                  <a:pt x="579" y="263"/>
                  <a:pt x="585" y="246"/>
                  <a:pt x="589" y="226"/>
                </a:cubicBezTo>
                <a:cubicBezTo>
                  <a:pt x="593" y="206"/>
                  <a:pt x="597" y="184"/>
                  <a:pt x="597" y="164"/>
                </a:cubicBezTo>
                <a:cubicBezTo>
                  <a:pt x="597" y="144"/>
                  <a:pt x="596" y="126"/>
                  <a:pt x="587" y="106"/>
                </a:cubicBezTo>
                <a:cubicBezTo>
                  <a:pt x="578" y="86"/>
                  <a:pt x="559" y="59"/>
                  <a:pt x="541" y="44"/>
                </a:cubicBezTo>
                <a:cubicBezTo>
                  <a:pt x="523" y="29"/>
                  <a:pt x="500" y="21"/>
                  <a:pt x="481" y="14"/>
                </a:cubicBezTo>
                <a:cubicBezTo>
                  <a:pt x="462" y="7"/>
                  <a:pt x="447" y="6"/>
                  <a:pt x="427" y="4"/>
                </a:cubicBezTo>
                <a:cubicBezTo>
                  <a:pt x="407" y="2"/>
                  <a:pt x="379" y="3"/>
                  <a:pt x="363" y="4"/>
                </a:cubicBezTo>
                <a:cubicBezTo>
                  <a:pt x="347" y="5"/>
                  <a:pt x="342" y="8"/>
                  <a:pt x="333" y="10"/>
                </a:cubicBezTo>
                <a:cubicBezTo>
                  <a:pt x="324" y="12"/>
                  <a:pt x="313" y="18"/>
                  <a:pt x="305" y="18"/>
                </a:cubicBezTo>
                <a:close/>
              </a:path>
            </a:pathLst>
          </a:custGeom>
          <a:solidFill>
            <a:schemeClr val="accent1"/>
          </a:solidFill>
          <a:ln w="38100">
            <a:solidFill>
              <a:schemeClr val="bg1"/>
            </a:solidFill>
            <a:round/>
            <a:headEnd/>
            <a:tailEnd/>
          </a:ln>
        </p:spPr>
        <p:txBody>
          <a:bodyPr/>
          <a:lstStyle/>
          <a:p>
            <a:endParaRPr lang="en-US"/>
          </a:p>
        </p:txBody>
      </p:sp>
      <p:sp>
        <p:nvSpPr>
          <p:cNvPr id="26630" name="Freeform 6"/>
          <p:cNvSpPr>
            <a:spLocks/>
          </p:cNvSpPr>
          <p:nvPr/>
        </p:nvSpPr>
        <p:spPr bwMode="auto">
          <a:xfrm>
            <a:off x="1620838" y="3014663"/>
            <a:ext cx="387350" cy="412750"/>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
        <p:nvSpPr>
          <p:cNvPr id="26631" name="Freeform 7"/>
          <p:cNvSpPr>
            <a:spLocks/>
          </p:cNvSpPr>
          <p:nvPr/>
        </p:nvSpPr>
        <p:spPr bwMode="auto">
          <a:xfrm>
            <a:off x="3970338" y="2771775"/>
            <a:ext cx="1330325" cy="1398588"/>
          </a:xfrm>
          <a:custGeom>
            <a:avLst/>
            <a:gdLst>
              <a:gd name="T0" fmla="*/ 2147483647 w 585"/>
              <a:gd name="T1" fmla="*/ 2147483647 h 577"/>
              <a:gd name="T2" fmla="*/ 2147483647 w 585"/>
              <a:gd name="T3" fmla="*/ 2147483647 h 577"/>
              <a:gd name="T4" fmla="*/ 2147483647 w 585"/>
              <a:gd name="T5" fmla="*/ 2147483647 h 577"/>
              <a:gd name="T6" fmla="*/ 2147483647 w 585"/>
              <a:gd name="T7" fmla="*/ 2147483647 h 577"/>
              <a:gd name="T8" fmla="*/ 2147483647 w 585"/>
              <a:gd name="T9" fmla="*/ 2147483647 h 577"/>
              <a:gd name="T10" fmla="*/ 2147483647 w 585"/>
              <a:gd name="T11" fmla="*/ 2147483647 h 577"/>
              <a:gd name="T12" fmla="*/ 2147483647 w 585"/>
              <a:gd name="T13" fmla="*/ 2147483647 h 577"/>
              <a:gd name="T14" fmla="*/ 2147483647 w 585"/>
              <a:gd name="T15" fmla="*/ 2147483647 h 577"/>
              <a:gd name="T16" fmla="*/ 2147483647 w 585"/>
              <a:gd name="T17" fmla="*/ 2147483647 h 577"/>
              <a:gd name="T18" fmla="*/ 2147483647 w 585"/>
              <a:gd name="T19" fmla="*/ 2147483647 h 577"/>
              <a:gd name="T20" fmla="*/ 2147483647 w 585"/>
              <a:gd name="T21" fmla="*/ 2147483647 h 577"/>
              <a:gd name="T22" fmla="*/ 0 w 585"/>
              <a:gd name="T23" fmla="*/ 2147483647 h 577"/>
              <a:gd name="T24" fmla="*/ 2147483647 w 585"/>
              <a:gd name="T25" fmla="*/ 2147483647 h 577"/>
              <a:gd name="T26" fmla="*/ 2147483647 w 585"/>
              <a:gd name="T27" fmla="*/ 2147483647 h 577"/>
              <a:gd name="T28" fmla="*/ 2147483647 w 585"/>
              <a:gd name="T29" fmla="*/ 2147483647 h 577"/>
              <a:gd name="T30" fmla="*/ 2147483647 w 585"/>
              <a:gd name="T31" fmla="*/ 2147483647 h 577"/>
              <a:gd name="T32" fmla="*/ 2147483647 w 585"/>
              <a:gd name="T33" fmla="*/ 2147483647 h 577"/>
              <a:gd name="T34" fmla="*/ 2147483647 w 585"/>
              <a:gd name="T35" fmla="*/ 2147483647 h 577"/>
              <a:gd name="T36" fmla="*/ 2147483647 w 585"/>
              <a:gd name="T37" fmla="*/ 2147483647 h 577"/>
              <a:gd name="T38" fmla="*/ 2147483647 w 585"/>
              <a:gd name="T39" fmla="*/ 2147483647 h 577"/>
              <a:gd name="T40" fmla="*/ 2147483647 w 585"/>
              <a:gd name="T41" fmla="*/ 2147483647 h 577"/>
              <a:gd name="T42" fmla="*/ 2147483647 w 585"/>
              <a:gd name="T43" fmla="*/ 2147483647 h 577"/>
              <a:gd name="T44" fmla="*/ 2147483647 w 585"/>
              <a:gd name="T45" fmla="*/ 2147483647 h 577"/>
              <a:gd name="T46" fmla="*/ 2147483647 w 585"/>
              <a:gd name="T47" fmla="*/ 2147483647 h 577"/>
              <a:gd name="T48" fmla="*/ 2147483647 w 585"/>
              <a:gd name="T49" fmla="*/ 2147483647 h 577"/>
              <a:gd name="T50" fmla="*/ 2147483647 w 585"/>
              <a:gd name="T51" fmla="*/ 2147483647 h 577"/>
              <a:gd name="T52" fmla="*/ 2147483647 w 585"/>
              <a:gd name="T53" fmla="*/ 2147483647 h 577"/>
              <a:gd name="T54" fmla="*/ 2147483647 w 585"/>
              <a:gd name="T55" fmla="*/ 2147483647 h 577"/>
              <a:gd name="T56" fmla="*/ 2147483647 w 585"/>
              <a:gd name="T57" fmla="*/ 2147483647 h 577"/>
              <a:gd name="T58" fmla="*/ 2147483647 w 585"/>
              <a:gd name="T59" fmla="*/ 2147483647 h 577"/>
              <a:gd name="T60" fmla="*/ 2147483647 w 585"/>
              <a:gd name="T61" fmla="*/ 2147483647 h 577"/>
              <a:gd name="T62" fmla="*/ 2147483647 w 585"/>
              <a:gd name="T63" fmla="*/ 2147483647 h 577"/>
              <a:gd name="T64" fmla="*/ 2147483647 w 585"/>
              <a:gd name="T65" fmla="*/ 0 h 577"/>
              <a:gd name="T66" fmla="*/ 2147483647 w 585"/>
              <a:gd name="T67" fmla="*/ 2147483647 h 577"/>
              <a:gd name="T68" fmla="*/ 2147483647 w 585"/>
              <a:gd name="T69" fmla="*/ 2147483647 h 577"/>
              <a:gd name="T70" fmla="*/ 2147483647 w 585"/>
              <a:gd name="T71" fmla="*/ 2147483647 h 57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85"/>
              <a:gd name="T109" fmla="*/ 0 h 577"/>
              <a:gd name="T110" fmla="*/ 585 w 585"/>
              <a:gd name="T111" fmla="*/ 577 h 57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85" h="577">
                <a:moveTo>
                  <a:pt x="292" y="18"/>
                </a:moveTo>
                <a:cubicBezTo>
                  <a:pt x="283" y="17"/>
                  <a:pt x="268" y="11"/>
                  <a:pt x="258" y="8"/>
                </a:cubicBezTo>
                <a:cubicBezTo>
                  <a:pt x="248" y="5"/>
                  <a:pt x="244" y="3"/>
                  <a:pt x="232" y="2"/>
                </a:cubicBezTo>
                <a:cubicBezTo>
                  <a:pt x="220" y="1"/>
                  <a:pt x="202" y="0"/>
                  <a:pt x="188" y="2"/>
                </a:cubicBezTo>
                <a:cubicBezTo>
                  <a:pt x="174" y="4"/>
                  <a:pt x="162" y="9"/>
                  <a:pt x="150" y="14"/>
                </a:cubicBezTo>
                <a:cubicBezTo>
                  <a:pt x="138" y="19"/>
                  <a:pt x="127" y="24"/>
                  <a:pt x="118" y="30"/>
                </a:cubicBezTo>
                <a:cubicBezTo>
                  <a:pt x="109" y="36"/>
                  <a:pt x="103" y="40"/>
                  <a:pt x="94" y="48"/>
                </a:cubicBezTo>
                <a:cubicBezTo>
                  <a:pt x="85" y="56"/>
                  <a:pt x="75" y="67"/>
                  <a:pt x="66" y="78"/>
                </a:cubicBezTo>
                <a:cubicBezTo>
                  <a:pt x="57" y="89"/>
                  <a:pt x="50" y="100"/>
                  <a:pt x="42" y="114"/>
                </a:cubicBezTo>
                <a:cubicBezTo>
                  <a:pt x="34" y="128"/>
                  <a:pt x="26" y="145"/>
                  <a:pt x="20" y="162"/>
                </a:cubicBezTo>
                <a:cubicBezTo>
                  <a:pt x="14" y="179"/>
                  <a:pt x="11" y="197"/>
                  <a:pt x="8" y="216"/>
                </a:cubicBezTo>
                <a:cubicBezTo>
                  <a:pt x="5" y="235"/>
                  <a:pt x="0" y="256"/>
                  <a:pt x="0" y="276"/>
                </a:cubicBezTo>
                <a:cubicBezTo>
                  <a:pt x="0" y="296"/>
                  <a:pt x="5" y="311"/>
                  <a:pt x="10" y="334"/>
                </a:cubicBezTo>
                <a:cubicBezTo>
                  <a:pt x="15" y="357"/>
                  <a:pt x="22" y="390"/>
                  <a:pt x="32" y="414"/>
                </a:cubicBezTo>
                <a:cubicBezTo>
                  <a:pt x="42" y="438"/>
                  <a:pt x="55" y="458"/>
                  <a:pt x="72" y="478"/>
                </a:cubicBezTo>
                <a:cubicBezTo>
                  <a:pt x="89" y="498"/>
                  <a:pt x="113" y="517"/>
                  <a:pt x="136" y="532"/>
                </a:cubicBezTo>
                <a:cubicBezTo>
                  <a:pt x="159" y="547"/>
                  <a:pt x="191" y="563"/>
                  <a:pt x="208" y="570"/>
                </a:cubicBezTo>
                <a:cubicBezTo>
                  <a:pt x="225" y="577"/>
                  <a:pt x="227" y="575"/>
                  <a:pt x="236" y="576"/>
                </a:cubicBezTo>
                <a:cubicBezTo>
                  <a:pt x="245" y="577"/>
                  <a:pt x="252" y="577"/>
                  <a:pt x="262" y="576"/>
                </a:cubicBezTo>
                <a:cubicBezTo>
                  <a:pt x="272" y="575"/>
                  <a:pt x="286" y="569"/>
                  <a:pt x="296" y="568"/>
                </a:cubicBezTo>
                <a:cubicBezTo>
                  <a:pt x="306" y="567"/>
                  <a:pt x="310" y="569"/>
                  <a:pt x="320" y="570"/>
                </a:cubicBezTo>
                <a:cubicBezTo>
                  <a:pt x="330" y="571"/>
                  <a:pt x="339" y="575"/>
                  <a:pt x="354" y="572"/>
                </a:cubicBezTo>
                <a:cubicBezTo>
                  <a:pt x="369" y="569"/>
                  <a:pt x="393" y="560"/>
                  <a:pt x="410" y="552"/>
                </a:cubicBezTo>
                <a:cubicBezTo>
                  <a:pt x="427" y="544"/>
                  <a:pt x="440" y="538"/>
                  <a:pt x="458" y="524"/>
                </a:cubicBezTo>
                <a:cubicBezTo>
                  <a:pt x="476" y="510"/>
                  <a:pt x="503" y="487"/>
                  <a:pt x="520" y="466"/>
                </a:cubicBezTo>
                <a:cubicBezTo>
                  <a:pt x="537" y="445"/>
                  <a:pt x="549" y="421"/>
                  <a:pt x="558" y="398"/>
                </a:cubicBezTo>
                <a:cubicBezTo>
                  <a:pt x="567" y="375"/>
                  <a:pt x="572" y="354"/>
                  <a:pt x="576" y="326"/>
                </a:cubicBezTo>
                <a:cubicBezTo>
                  <a:pt x="580" y="298"/>
                  <a:pt x="585" y="264"/>
                  <a:pt x="582" y="232"/>
                </a:cubicBezTo>
                <a:cubicBezTo>
                  <a:pt x="579" y="200"/>
                  <a:pt x="569" y="162"/>
                  <a:pt x="558" y="136"/>
                </a:cubicBezTo>
                <a:cubicBezTo>
                  <a:pt x="547" y="110"/>
                  <a:pt x="533" y="96"/>
                  <a:pt x="518" y="78"/>
                </a:cubicBezTo>
                <a:cubicBezTo>
                  <a:pt x="503" y="60"/>
                  <a:pt x="483" y="40"/>
                  <a:pt x="466" y="28"/>
                </a:cubicBezTo>
                <a:cubicBezTo>
                  <a:pt x="449" y="16"/>
                  <a:pt x="432" y="11"/>
                  <a:pt x="416" y="6"/>
                </a:cubicBezTo>
                <a:cubicBezTo>
                  <a:pt x="400" y="1"/>
                  <a:pt x="385" y="0"/>
                  <a:pt x="372" y="0"/>
                </a:cubicBezTo>
                <a:cubicBezTo>
                  <a:pt x="359" y="0"/>
                  <a:pt x="350" y="3"/>
                  <a:pt x="340" y="6"/>
                </a:cubicBezTo>
                <a:cubicBezTo>
                  <a:pt x="330" y="9"/>
                  <a:pt x="322" y="14"/>
                  <a:pt x="314" y="16"/>
                </a:cubicBezTo>
                <a:cubicBezTo>
                  <a:pt x="306" y="18"/>
                  <a:pt x="301" y="19"/>
                  <a:pt x="292" y="18"/>
                </a:cubicBezTo>
                <a:close/>
              </a:path>
            </a:pathLst>
          </a:custGeom>
          <a:solidFill>
            <a:schemeClr val="accent1"/>
          </a:solidFill>
          <a:ln w="38100">
            <a:solidFill>
              <a:schemeClr val="bg1"/>
            </a:solidFill>
            <a:round/>
            <a:headEnd/>
            <a:tailEnd/>
          </a:ln>
        </p:spPr>
        <p:txBody>
          <a:bodyPr/>
          <a:lstStyle/>
          <a:p>
            <a:endParaRPr lang="en-US"/>
          </a:p>
        </p:txBody>
      </p:sp>
      <p:sp>
        <p:nvSpPr>
          <p:cNvPr id="26632" name="Freeform 8"/>
          <p:cNvSpPr>
            <a:spLocks/>
          </p:cNvSpPr>
          <p:nvPr/>
        </p:nvSpPr>
        <p:spPr bwMode="auto">
          <a:xfrm>
            <a:off x="4460875" y="2854325"/>
            <a:ext cx="387350" cy="411163"/>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
        <p:nvSpPr>
          <p:cNvPr id="26633" name="Freeform 9"/>
          <p:cNvSpPr>
            <a:spLocks/>
          </p:cNvSpPr>
          <p:nvPr/>
        </p:nvSpPr>
        <p:spPr bwMode="auto">
          <a:xfrm>
            <a:off x="7237413" y="2949575"/>
            <a:ext cx="385762" cy="411163"/>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
        <p:nvSpPr>
          <p:cNvPr id="26634" name="Freeform 10"/>
          <p:cNvSpPr>
            <a:spLocks/>
          </p:cNvSpPr>
          <p:nvPr/>
        </p:nvSpPr>
        <p:spPr bwMode="auto">
          <a:xfrm>
            <a:off x="6756400" y="2900363"/>
            <a:ext cx="1358900" cy="1162050"/>
          </a:xfrm>
          <a:custGeom>
            <a:avLst/>
            <a:gdLst>
              <a:gd name="T0" fmla="*/ 2147483647 w 597"/>
              <a:gd name="T1" fmla="*/ 2147483647 h 479"/>
              <a:gd name="T2" fmla="*/ 2147483647 w 597"/>
              <a:gd name="T3" fmla="*/ 2147483647 h 479"/>
              <a:gd name="T4" fmla="*/ 2147483647 w 597"/>
              <a:gd name="T5" fmla="*/ 2147483647 h 479"/>
              <a:gd name="T6" fmla="*/ 2147483647 w 597"/>
              <a:gd name="T7" fmla="*/ 0 h 479"/>
              <a:gd name="T8" fmla="*/ 2147483647 w 597"/>
              <a:gd name="T9" fmla="*/ 2147483647 h 479"/>
              <a:gd name="T10" fmla="*/ 2147483647 w 597"/>
              <a:gd name="T11" fmla="*/ 2147483647 h 479"/>
              <a:gd name="T12" fmla="*/ 2147483647 w 597"/>
              <a:gd name="T13" fmla="*/ 2147483647 h 479"/>
              <a:gd name="T14" fmla="*/ 2147483647 w 597"/>
              <a:gd name="T15" fmla="*/ 2147483647 h 479"/>
              <a:gd name="T16" fmla="*/ 2147483647 w 597"/>
              <a:gd name="T17" fmla="*/ 2147483647 h 479"/>
              <a:gd name="T18" fmla="*/ 2147483647 w 597"/>
              <a:gd name="T19" fmla="*/ 2147483647 h 479"/>
              <a:gd name="T20" fmla="*/ 2147483647 w 597"/>
              <a:gd name="T21" fmla="*/ 2147483647 h 479"/>
              <a:gd name="T22" fmla="*/ 2147483647 w 597"/>
              <a:gd name="T23" fmla="*/ 2147483647 h 479"/>
              <a:gd name="T24" fmla="*/ 2147483647 w 597"/>
              <a:gd name="T25" fmla="*/ 2147483647 h 479"/>
              <a:gd name="T26" fmla="*/ 2147483647 w 597"/>
              <a:gd name="T27" fmla="*/ 2147483647 h 479"/>
              <a:gd name="T28" fmla="*/ 2147483647 w 597"/>
              <a:gd name="T29" fmla="*/ 2147483647 h 479"/>
              <a:gd name="T30" fmla="*/ 2147483647 w 597"/>
              <a:gd name="T31" fmla="*/ 2147483647 h 479"/>
              <a:gd name="T32" fmla="*/ 2147483647 w 597"/>
              <a:gd name="T33" fmla="*/ 2147483647 h 479"/>
              <a:gd name="T34" fmla="*/ 2147483647 w 597"/>
              <a:gd name="T35" fmla="*/ 2147483647 h 479"/>
              <a:gd name="T36" fmla="*/ 2147483647 w 597"/>
              <a:gd name="T37" fmla="*/ 2147483647 h 479"/>
              <a:gd name="T38" fmla="*/ 2147483647 w 597"/>
              <a:gd name="T39" fmla="*/ 2147483647 h 479"/>
              <a:gd name="T40" fmla="*/ 2147483647 w 597"/>
              <a:gd name="T41" fmla="*/ 2147483647 h 479"/>
              <a:gd name="T42" fmla="*/ 2147483647 w 597"/>
              <a:gd name="T43" fmla="*/ 2147483647 h 479"/>
              <a:gd name="T44" fmla="*/ 2147483647 w 597"/>
              <a:gd name="T45" fmla="*/ 2147483647 h 479"/>
              <a:gd name="T46" fmla="*/ 2147483647 w 597"/>
              <a:gd name="T47" fmla="*/ 2147483647 h 479"/>
              <a:gd name="T48" fmla="*/ 2147483647 w 597"/>
              <a:gd name="T49" fmla="*/ 2147483647 h 479"/>
              <a:gd name="T50" fmla="*/ 2147483647 w 597"/>
              <a:gd name="T51" fmla="*/ 2147483647 h 479"/>
              <a:gd name="T52" fmla="*/ 2147483647 w 597"/>
              <a:gd name="T53" fmla="*/ 2147483647 h 479"/>
              <a:gd name="T54" fmla="*/ 2147483647 w 597"/>
              <a:gd name="T55" fmla="*/ 2147483647 h 479"/>
              <a:gd name="T56" fmla="*/ 2147483647 w 597"/>
              <a:gd name="T57" fmla="*/ 2147483647 h 479"/>
              <a:gd name="T58" fmla="*/ 2147483647 w 597"/>
              <a:gd name="T59" fmla="*/ 2147483647 h 479"/>
              <a:gd name="T60" fmla="*/ 2147483647 w 597"/>
              <a:gd name="T61" fmla="*/ 2147483647 h 479"/>
              <a:gd name="T62" fmla="*/ 2147483647 w 597"/>
              <a:gd name="T63" fmla="*/ 2147483647 h 479"/>
              <a:gd name="T64" fmla="*/ 2147483647 w 597"/>
              <a:gd name="T65" fmla="*/ 2147483647 h 479"/>
              <a:gd name="T66" fmla="*/ 2147483647 w 597"/>
              <a:gd name="T67" fmla="*/ 2147483647 h 479"/>
              <a:gd name="T68" fmla="*/ 2147483647 w 597"/>
              <a:gd name="T69" fmla="*/ 2147483647 h 479"/>
              <a:gd name="T70" fmla="*/ 2147483647 w 597"/>
              <a:gd name="T71" fmla="*/ 2147483647 h 479"/>
              <a:gd name="T72" fmla="*/ 2147483647 w 597"/>
              <a:gd name="T73" fmla="*/ 2147483647 h 479"/>
              <a:gd name="T74" fmla="*/ 2147483647 w 597"/>
              <a:gd name="T75" fmla="*/ 2147483647 h 479"/>
              <a:gd name="T76" fmla="*/ 2147483647 w 597"/>
              <a:gd name="T77" fmla="*/ 2147483647 h 479"/>
              <a:gd name="T78" fmla="*/ 2147483647 w 597"/>
              <a:gd name="T79" fmla="*/ 2147483647 h 479"/>
              <a:gd name="T80" fmla="*/ 2147483647 w 597"/>
              <a:gd name="T81" fmla="*/ 2147483647 h 47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97"/>
              <a:gd name="T124" fmla="*/ 0 h 479"/>
              <a:gd name="T125" fmla="*/ 597 w 597"/>
              <a:gd name="T126" fmla="*/ 479 h 47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97" h="479">
                <a:moveTo>
                  <a:pt x="305" y="18"/>
                </a:moveTo>
                <a:cubicBezTo>
                  <a:pt x="297" y="18"/>
                  <a:pt x="291" y="13"/>
                  <a:pt x="283" y="10"/>
                </a:cubicBezTo>
                <a:cubicBezTo>
                  <a:pt x="275" y="7"/>
                  <a:pt x="269" y="4"/>
                  <a:pt x="259" y="2"/>
                </a:cubicBezTo>
                <a:cubicBezTo>
                  <a:pt x="249" y="0"/>
                  <a:pt x="236" y="0"/>
                  <a:pt x="223" y="0"/>
                </a:cubicBezTo>
                <a:cubicBezTo>
                  <a:pt x="210" y="0"/>
                  <a:pt x="193" y="0"/>
                  <a:pt x="179" y="2"/>
                </a:cubicBezTo>
                <a:cubicBezTo>
                  <a:pt x="165" y="4"/>
                  <a:pt x="150" y="10"/>
                  <a:pt x="137" y="14"/>
                </a:cubicBezTo>
                <a:cubicBezTo>
                  <a:pt x="124" y="18"/>
                  <a:pt x="114" y="19"/>
                  <a:pt x="103" y="24"/>
                </a:cubicBezTo>
                <a:cubicBezTo>
                  <a:pt x="92" y="29"/>
                  <a:pt x="79" y="35"/>
                  <a:pt x="69" y="42"/>
                </a:cubicBezTo>
                <a:cubicBezTo>
                  <a:pt x="59" y="49"/>
                  <a:pt x="49" y="58"/>
                  <a:pt x="41" y="68"/>
                </a:cubicBezTo>
                <a:cubicBezTo>
                  <a:pt x="33" y="78"/>
                  <a:pt x="24" y="90"/>
                  <a:pt x="19" y="100"/>
                </a:cubicBezTo>
                <a:cubicBezTo>
                  <a:pt x="14" y="110"/>
                  <a:pt x="14" y="115"/>
                  <a:pt x="11" y="126"/>
                </a:cubicBezTo>
                <a:cubicBezTo>
                  <a:pt x="8" y="137"/>
                  <a:pt x="2" y="153"/>
                  <a:pt x="1" y="166"/>
                </a:cubicBezTo>
                <a:cubicBezTo>
                  <a:pt x="0" y="179"/>
                  <a:pt x="2" y="189"/>
                  <a:pt x="5" y="206"/>
                </a:cubicBezTo>
                <a:cubicBezTo>
                  <a:pt x="8" y="223"/>
                  <a:pt x="15" y="246"/>
                  <a:pt x="21" y="266"/>
                </a:cubicBezTo>
                <a:cubicBezTo>
                  <a:pt x="27" y="286"/>
                  <a:pt x="35" y="308"/>
                  <a:pt x="43" y="328"/>
                </a:cubicBezTo>
                <a:cubicBezTo>
                  <a:pt x="51" y="348"/>
                  <a:pt x="62" y="371"/>
                  <a:pt x="71" y="386"/>
                </a:cubicBezTo>
                <a:cubicBezTo>
                  <a:pt x="80" y="401"/>
                  <a:pt x="90" y="410"/>
                  <a:pt x="99" y="420"/>
                </a:cubicBezTo>
                <a:cubicBezTo>
                  <a:pt x="108" y="430"/>
                  <a:pt x="115" y="437"/>
                  <a:pt x="125" y="444"/>
                </a:cubicBezTo>
                <a:cubicBezTo>
                  <a:pt x="135" y="451"/>
                  <a:pt x="146" y="457"/>
                  <a:pt x="157" y="462"/>
                </a:cubicBezTo>
                <a:cubicBezTo>
                  <a:pt x="168" y="467"/>
                  <a:pt x="179" y="471"/>
                  <a:pt x="189" y="474"/>
                </a:cubicBezTo>
                <a:cubicBezTo>
                  <a:pt x="199" y="477"/>
                  <a:pt x="210" y="479"/>
                  <a:pt x="219" y="478"/>
                </a:cubicBezTo>
                <a:cubicBezTo>
                  <a:pt x="228" y="477"/>
                  <a:pt x="234" y="471"/>
                  <a:pt x="243" y="468"/>
                </a:cubicBezTo>
                <a:cubicBezTo>
                  <a:pt x="252" y="465"/>
                  <a:pt x="262" y="462"/>
                  <a:pt x="271" y="460"/>
                </a:cubicBezTo>
                <a:cubicBezTo>
                  <a:pt x="280" y="458"/>
                  <a:pt x="287" y="458"/>
                  <a:pt x="295" y="458"/>
                </a:cubicBezTo>
                <a:cubicBezTo>
                  <a:pt x="303" y="458"/>
                  <a:pt x="309" y="457"/>
                  <a:pt x="317" y="458"/>
                </a:cubicBezTo>
                <a:cubicBezTo>
                  <a:pt x="325" y="459"/>
                  <a:pt x="334" y="462"/>
                  <a:pt x="343" y="464"/>
                </a:cubicBezTo>
                <a:cubicBezTo>
                  <a:pt x="352" y="466"/>
                  <a:pt x="358" y="470"/>
                  <a:pt x="369" y="472"/>
                </a:cubicBezTo>
                <a:cubicBezTo>
                  <a:pt x="380" y="474"/>
                  <a:pt x="392" y="478"/>
                  <a:pt x="407" y="476"/>
                </a:cubicBezTo>
                <a:cubicBezTo>
                  <a:pt x="422" y="474"/>
                  <a:pt x="441" y="470"/>
                  <a:pt x="457" y="460"/>
                </a:cubicBezTo>
                <a:cubicBezTo>
                  <a:pt x="473" y="450"/>
                  <a:pt x="487" y="434"/>
                  <a:pt x="501" y="418"/>
                </a:cubicBezTo>
                <a:cubicBezTo>
                  <a:pt x="515" y="402"/>
                  <a:pt x="527" y="384"/>
                  <a:pt x="539" y="362"/>
                </a:cubicBezTo>
                <a:cubicBezTo>
                  <a:pt x="551" y="340"/>
                  <a:pt x="563" y="309"/>
                  <a:pt x="571" y="286"/>
                </a:cubicBezTo>
                <a:cubicBezTo>
                  <a:pt x="579" y="263"/>
                  <a:pt x="585" y="246"/>
                  <a:pt x="589" y="226"/>
                </a:cubicBezTo>
                <a:cubicBezTo>
                  <a:pt x="593" y="206"/>
                  <a:pt x="597" y="184"/>
                  <a:pt x="597" y="164"/>
                </a:cubicBezTo>
                <a:cubicBezTo>
                  <a:pt x="597" y="144"/>
                  <a:pt x="596" y="126"/>
                  <a:pt x="587" y="106"/>
                </a:cubicBezTo>
                <a:cubicBezTo>
                  <a:pt x="578" y="86"/>
                  <a:pt x="559" y="59"/>
                  <a:pt x="541" y="44"/>
                </a:cubicBezTo>
                <a:cubicBezTo>
                  <a:pt x="523" y="29"/>
                  <a:pt x="500" y="21"/>
                  <a:pt x="481" y="14"/>
                </a:cubicBezTo>
                <a:cubicBezTo>
                  <a:pt x="462" y="7"/>
                  <a:pt x="447" y="6"/>
                  <a:pt x="427" y="4"/>
                </a:cubicBezTo>
                <a:cubicBezTo>
                  <a:pt x="407" y="2"/>
                  <a:pt x="379" y="3"/>
                  <a:pt x="363" y="4"/>
                </a:cubicBezTo>
                <a:cubicBezTo>
                  <a:pt x="347" y="5"/>
                  <a:pt x="342" y="8"/>
                  <a:pt x="333" y="10"/>
                </a:cubicBezTo>
                <a:cubicBezTo>
                  <a:pt x="324" y="12"/>
                  <a:pt x="313" y="18"/>
                  <a:pt x="305" y="18"/>
                </a:cubicBezTo>
                <a:close/>
              </a:path>
            </a:pathLst>
          </a:custGeom>
          <a:solidFill>
            <a:schemeClr val="accent1"/>
          </a:solidFill>
          <a:ln w="38100">
            <a:solidFill>
              <a:schemeClr val="bg1"/>
            </a:solidFill>
            <a:round/>
            <a:headEnd/>
            <a:tailEnd/>
          </a:ln>
        </p:spPr>
        <p:txBody>
          <a:bodyPr/>
          <a:lstStyle/>
          <a:p>
            <a:endParaRPr lang="en-US"/>
          </a:p>
        </p:txBody>
      </p:sp>
      <p:sp>
        <p:nvSpPr>
          <p:cNvPr id="26635" name="Freeform 11"/>
          <p:cNvSpPr>
            <a:spLocks/>
          </p:cNvSpPr>
          <p:nvPr/>
        </p:nvSpPr>
        <p:spPr bwMode="auto">
          <a:xfrm>
            <a:off x="6716713" y="2898775"/>
            <a:ext cx="1330325" cy="1192213"/>
          </a:xfrm>
          <a:custGeom>
            <a:avLst/>
            <a:gdLst>
              <a:gd name="T0" fmla="*/ 2147483647 w 585"/>
              <a:gd name="T1" fmla="*/ 2147483647 h 492"/>
              <a:gd name="T2" fmla="*/ 2147483647 w 585"/>
              <a:gd name="T3" fmla="*/ 2147483647 h 492"/>
              <a:gd name="T4" fmla="*/ 2147483647 w 585"/>
              <a:gd name="T5" fmla="*/ 2147483647 h 492"/>
              <a:gd name="T6" fmla="*/ 2147483647 w 585"/>
              <a:gd name="T7" fmla="*/ 2147483647 h 492"/>
              <a:gd name="T8" fmla="*/ 2147483647 w 585"/>
              <a:gd name="T9" fmla="*/ 2147483647 h 492"/>
              <a:gd name="T10" fmla="*/ 2147483647 w 585"/>
              <a:gd name="T11" fmla="*/ 2147483647 h 492"/>
              <a:gd name="T12" fmla="*/ 2147483647 w 585"/>
              <a:gd name="T13" fmla="*/ 2147483647 h 492"/>
              <a:gd name="T14" fmla="*/ 2147483647 w 585"/>
              <a:gd name="T15" fmla="*/ 2147483647 h 492"/>
              <a:gd name="T16" fmla="*/ 2147483647 w 585"/>
              <a:gd name="T17" fmla="*/ 2147483647 h 492"/>
              <a:gd name="T18" fmla="*/ 2147483647 w 585"/>
              <a:gd name="T19" fmla="*/ 2147483647 h 492"/>
              <a:gd name="T20" fmla="*/ 2147483647 w 585"/>
              <a:gd name="T21" fmla="*/ 2147483647 h 492"/>
              <a:gd name="T22" fmla="*/ 2147483647 w 585"/>
              <a:gd name="T23" fmla="*/ 2147483647 h 492"/>
              <a:gd name="T24" fmla="*/ 2147483647 w 585"/>
              <a:gd name="T25" fmla="*/ 2147483647 h 492"/>
              <a:gd name="T26" fmla="*/ 2147483647 w 585"/>
              <a:gd name="T27" fmla="*/ 2147483647 h 492"/>
              <a:gd name="T28" fmla="*/ 2147483647 w 585"/>
              <a:gd name="T29" fmla="*/ 2147483647 h 492"/>
              <a:gd name="T30" fmla="*/ 2147483647 w 585"/>
              <a:gd name="T31" fmla="*/ 2147483647 h 492"/>
              <a:gd name="T32" fmla="*/ 2147483647 w 585"/>
              <a:gd name="T33" fmla="*/ 2147483647 h 492"/>
              <a:gd name="T34" fmla="*/ 2147483647 w 585"/>
              <a:gd name="T35" fmla="*/ 2147483647 h 492"/>
              <a:gd name="T36" fmla="*/ 2147483647 w 585"/>
              <a:gd name="T37" fmla="*/ 2147483647 h 492"/>
              <a:gd name="T38" fmla="*/ 2147483647 w 585"/>
              <a:gd name="T39" fmla="*/ 2147483647 h 492"/>
              <a:gd name="T40" fmla="*/ 2147483647 w 585"/>
              <a:gd name="T41" fmla="*/ 2147483647 h 492"/>
              <a:gd name="T42" fmla="*/ 2147483647 w 585"/>
              <a:gd name="T43" fmla="*/ 2147483647 h 492"/>
              <a:gd name="T44" fmla="*/ 2147483647 w 585"/>
              <a:gd name="T45" fmla="*/ 2147483647 h 492"/>
              <a:gd name="T46" fmla="*/ 2147483647 w 585"/>
              <a:gd name="T47" fmla="*/ 2147483647 h 492"/>
              <a:gd name="T48" fmla="*/ 2147483647 w 585"/>
              <a:gd name="T49" fmla="*/ 2147483647 h 492"/>
              <a:gd name="T50" fmla="*/ 2147483647 w 585"/>
              <a:gd name="T51" fmla="*/ 2147483647 h 492"/>
              <a:gd name="T52" fmla="*/ 2147483647 w 585"/>
              <a:gd name="T53" fmla="*/ 2147483647 h 492"/>
              <a:gd name="T54" fmla="*/ 2147483647 w 585"/>
              <a:gd name="T55" fmla="*/ 2147483647 h 492"/>
              <a:gd name="T56" fmla="*/ 2147483647 w 585"/>
              <a:gd name="T57" fmla="*/ 2147483647 h 492"/>
              <a:gd name="T58" fmla="*/ 2147483647 w 585"/>
              <a:gd name="T59" fmla="*/ 2147483647 h 492"/>
              <a:gd name="T60" fmla="*/ 2147483647 w 585"/>
              <a:gd name="T61" fmla="*/ 2147483647 h 492"/>
              <a:gd name="T62" fmla="*/ 2147483647 w 585"/>
              <a:gd name="T63" fmla="*/ 2147483647 h 492"/>
              <a:gd name="T64" fmla="*/ 2147483647 w 585"/>
              <a:gd name="T65" fmla="*/ 2147483647 h 492"/>
              <a:gd name="T66" fmla="*/ 2147483647 w 585"/>
              <a:gd name="T67" fmla="*/ 2147483647 h 4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85"/>
              <a:gd name="T103" fmla="*/ 0 h 492"/>
              <a:gd name="T104" fmla="*/ 585 w 585"/>
              <a:gd name="T105" fmla="*/ 492 h 4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85" h="492">
                <a:moveTo>
                  <a:pt x="307" y="13"/>
                </a:moveTo>
                <a:cubicBezTo>
                  <a:pt x="299" y="12"/>
                  <a:pt x="288" y="9"/>
                  <a:pt x="273" y="7"/>
                </a:cubicBezTo>
                <a:cubicBezTo>
                  <a:pt x="258" y="5"/>
                  <a:pt x="238" y="3"/>
                  <a:pt x="219" y="3"/>
                </a:cubicBezTo>
                <a:cubicBezTo>
                  <a:pt x="200" y="3"/>
                  <a:pt x="178" y="5"/>
                  <a:pt x="161" y="9"/>
                </a:cubicBezTo>
                <a:cubicBezTo>
                  <a:pt x="144" y="13"/>
                  <a:pt x="130" y="21"/>
                  <a:pt x="117" y="27"/>
                </a:cubicBezTo>
                <a:cubicBezTo>
                  <a:pt x="104" y="33"/>
                  <a:pt x="95" y="38"/>
                  <a:pt x="85" y="45"/>
                </a:cubicBezTo>
                <a:cubicBezTo>
                  <a:pt x="75" y="52"/>
                  <a:pt x="64" y="59"/>
                  <a:pt x="55" y="67"/>
                </a:cubicBezTo>
                <a:cubicBezTo>
                  <a:pt x="46" y="75"/>
                  <a:pt x="39" y="79"/>
                  <a:pt x="31" y="91"/>
                </a:cubicBezTo>
                <a:cubicBezTo>
                  <a:pt x="23" y="103"/>
                  <a:pt x="14" y="121"/>
                  <a:pt x="9" y="137"/>
                </a:cubicBezTo>
                <a:cubicBezTo>
                  <a:pt x="4" y="153"/>
                  <a:pt x="2" y="167"/>
                  <a:pt x="1" y="185"/>
                </a:cubicBezTo>
                <a:cubicBezTo>
                  <a:pt x="0" y="203"/>
                  <a:pt x="0" y="222"/>
                  <a:pt x="3" y="243"/>
                </a:cubicBezTo>
                <a:cubicBezTo>
                  <a:pt x="6" y="264"/>
                  <a:pt x="13" y="291"/>
                  <a:pt x="21" y="311"/>
                </a:cubicBezTo>
                <a:cubicBezTo>
                  <a:pt x="29" y="331"/>
                  <a:pt x="37" y="342"/>
                  <a:pt x="51" y="361"/>
                </a:cubicBezTo>
                <a:cubicBezTo>
                  <a:pt x="65" y="380"/>
                  <a:pt x="83" y="405"/>
                  <a:pt x="103" y="423"/>
                </a:cubicBezTo>
                <a:cubicBezTo>
                  <a:pt x="123" y="441"/>
                  <a:pt x="150" y="458"/>
                  <a:pt x="173" y="469"/>
                </a:cubicBezTo>
                <a:cubicBezTo>
                  <a:pt x="196" y="480"/>
                  <a:pt x="217" y="486"/>
                  <a:pt x="243" y="489"/>
                </a:cubicBezTo>
                <a:cubicBezTo>
                  <a:pt x="269" y="492"/>
                  <a:pt x="301" y="492"/>
                  <a:pt x="331" y="489"/>
                </a:cubicBezTo>
                <a:cubicBezTo>
                  <a:pt x="361" y="486"/>
                  <a:pt x="398" y="482"/>
                  <a:pt x="421" y="473"/>
                </a:cubicBezTo>
                <a:cubicBezTo>
                  <a:pt x="444" y="464"/>
                  <a:pt x="459" y="445"/>
                  <a:pt x="469" y="433"/>
                </a:cubicBezTo>
                <a:cubicBezTo>
                  <a:pt x="479" y="421"/>
                  <a:pt x="484" y="415"/>
                  <a:pt x="483" y="399"/>
                </a:cubicBezTo>
                <a:cubicBezTo>
                  <a:pt x="482" y="383"/>
                  <a:pt x="469" y="355"/>
                  <a:pt x="465" y="337"/>
                </a:cubicBezTo>
                <a:cubicBezTo>
                  <a:pt x="461" y="319"/>
                  <a:pt x="458" y="307"/>
                  <a:pt x="459" y="293"/>
                </a:cubicBezTo>
                <a:cubicBezTo>
                  <a:pt x="460" y="279"/>
                  <a:pt x="462" y="266"/>
                  <a:pt x="469" y="255"/>
                </a:cubicBezTo>
                <a:cubicBezTo>
                  <a:pt x="476" y="244"/>
                  <a:pt x="485" y="241"/>
                  <a:pt x="499" y="229"/>
                </a:cubicBezTo>
                <a:cubicBezTo>
                  <a:pt x="513" y="217"/>
                  <a:pt x="539" y="197"/>
                  <a:pt x="553" y="183"/>
                </a:cubicBezTo>
                <a:cubicBezTo>
                  <a:pt x="567" y="169"/>
                  <a:pt x="577" y="160"/>
                  <a:pt x="581" y="143"/>
                </a:cubicBezTo>
                <a:cubicBezTo>
                  <a:pt x="585" y="126"/>
                  <a:pt x="583" y="99"/>
                  <a:pt x="579" y="83"/>
                </a:cubicBezTo>
                <a:cubicBezTo>
                  <a:pt x="575" y="67"/>
                  <a:pt x="570" y="58"/>
                  <a:pt x="559" y="47"/>
                </a:cubicBezTo>
                <a:cubicBezTo>
                  <a:pt x="548" y="36"/>
                  <a:pt x="530" y="26"/>
                  <a:pt x="513" y="19"/>
                </a:cubicBezTo>
                <a:cubicBezTo>
                  <a:pt x="496" y="12"/>
                  <a:pt x="473" y="6"/>
                  <a:pt x="455" y="3"/>
                </a:cubicBezTo>
                <a:cubicBezTo>
                  <a:pt x="437" y="0"/>
                  <a:pt x="426" y="0"/>
                  <a:pt x="407" y="1"/>
                </a:cubicBezTo>
                <a:cubicBezTo>
                  <a:pt x="388" y="2"/>
                  <a:pt x="358" y="7"/>
                  <a:pt x="343" y="9"/>
                </a:cubicBezTo>
                <a:cubicBezTo>
                  <a:pt x="328" y="11"/>
                  <a:pt x="326" y="13"/>
                  <a:pt x="319" y="13"/>
                </a:cubicBezTo>
                <a:cubicBezTo>
                  <a:pt x="312" y="13"/>
                  <a:pt x="315" y="14"/>
                  <a:pt x="307" y="13"/>
                </a:cubicBezTo>
                <a:close/>
              </a:path>
            </a:pathLst>
          </a:custGeom>
          <a:noFill/>
          <a:ln w="38100">
            <a:solidFill>
              <a:schemeClr val="bg1"/>
            </a:solidFill>
            <a:prstDash val="sysDot"/>
            <a:round/>
            <a:headEnd/>
            <a:tailEnd/>
          </a:ln>
        </p:spPr>
        <p:txBody>
          <a:bodyPr/>
          <a:lstStyle/>
          <a:p>
            <a:endParaRPr lang="en-US"/>
          </a:p>
        </p:txBody>
      </p:sp>
      <p:sp>
        <p:nvSpPr>
          <p:cNvPr id="26636" name="Freeform 12"/>
          <p:cNvSpPr>
            <a:spLocks/>
          </p:cNvSpPr>
          <p:nvPr/>
        </p:nvSpPr>
        <p:spPr bwMode="auto">
          <a:xfrm>
            <a:off x="7273925" y="2989263"/>
            <a:ext cx="385763" cy="411162"/>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
        <p:nvSpPr>
          <p:cNvPr id="356365" name="Text Box 13"/>
          <p:cNvSpPr txBox="1">
            <a:spLocks noChangeArrowheads="1"/>
          </p:cNvSpPr>
          <p:nvPr/>
        </p:nvSpPr>
        <p:spPr bwMode="auto">
          <a:xfrm>
            <a:off x="1343025" y="4203700"/>
            <a:ext cx="1252538" cy="369888"/>
          </a:xfrm>
          <a:prstGeom prst="rect">
            <a:avLst/>
          </a:prstGeom>
          <a:noFill/>
          <a:ln w="9525">
            <a:noFill/>
            <a:miter lim="800000"/>
            <a:headEnd/>
            <a:tailEnd/>
          </a:ln>
          <a:effectLst/>
        </p:spPr>
        <p:txBody>
          <a:bodyPr wrap="none">
            <a:spAutoFit/>
          </a:bodyPr>
          <a:lstStyle/>
          <a:p>
            <a:pPr>
              <a:defRPr/>
            </a:pPr>
            <a:r>
              <a:rPr lang="en" sz="1800">
                <a:latin typeface="+mj-lt"/>
              </a:rPr>
              <a:t>Normal</a:t>
            </a:r>
            <a:endParaRPr lang="en-US" sz="1800" dirty="0">
              <a:latin typeface="+mj-lt"/>
            </a:endParaRPr>
          </a:p>
        </p:txBody>
      </p:sp>
      <p:sp>
        <p:nvSpPr>
          <p:cNvPr id="356366" name="Text Box 14"/>
          <p:cNvSpPr txBox="1">
            <a:spLocks noChangeArrowheads="1"/>
          </p:cNvSpPr>
          <p:nvPr/>
        </p:nvSpPr>
        <p:spPr bwMode="auto">
          <a:xfrm>
            <a:off x="3568700" y="4203700"/>
            <a:ext cx="2159000" cy="646113"/>
          </a:xfrm>
          <a:prstGeom prst="rect">
            <a:avLst/>
          </a:prstGeom>
          <a:noFill/>
          <a:ln w="9525">
            <a:noFill/>
            <a:miter lim="800000"/>
            <a:headEnd/>
            <a:tailEnd/>
          </a:ln>
          <a:effectLst/>
        </p:spPr>
        <p:txBody>
          <a:bodyPr wrap="none">
            <a:spAutoFit/>
          </a:bodyPr>
          <a:lstStyle/>
          <a:p>
            <a:pPr algn="ctr">
              <a:defRPr/>
            </a:pPr>
            <a:r>
              <a:rPr lang="en" sz="1800" dirty="0">
                <a:latin typeface="+mj-lt"/>
              </a:rPr>
              <a:t>Barrel chest</a:t>
            </a:r>
            <a:endParaRPr lang="en-US" sz="1800" dirty="0">
              <a:latin typeface="+mj-lt"/>
            </a:endParaRPr>
          </a:p>
          <a:p>
            <a:pPr algn="ctr">
              <a:defRPr/>
            </a:pPr>
            <a:r>
              <a:rPr lang="en" sz="1800" dirty="0">
                <a:latin typeface="+mj-lt"/>
              </a:rPr>
              <a:t>COPD</a:t>
            </a:r>
            <a:endParaRPr lang="en-US" sz="1800" dirty="0">
              <a:latin typeface="+mj-lt"/>
            </a:endParaRPr>
          </a:p>
        </p:txBody>
      </p:sp>
      <p:sp>
        <p:nvSpPr>
          <p:cNvPr id="356367" name="Text Box 15"/>
          <p:cNvSpPr txBox="1">
            <a:spLocks noChangeArrowheads="1"/>
          </p:cNvSpPr>
          <p:nvPr/>
        </p:nvSpPr>
        <p:spPr bwMode="auto">
          <a:xfrm>
            <a:off x="6118225" y="4203700"/>
            <a:ext cx="2674938" cy="923925"/>
          </a:xfrm>
          <a:prstGeom prst="rect">
            <a:avLst/>
          </a:prstGeom>
          <a:noFill/>
          <a:ln w="9525">
            <a:noFill/>
            <a:miter lim="800000"/>
            <a:headEnd/>
            <a:tailEnd/>
          </a:ln>
          <a:effectLst/>
        </p:spPr>
        <p:txBody>
          <a:bodyPr wrap="none">
            <a:spAutoFit/>
          </a:bodyPr>
          <a:lstStyle/>
          <a:p>
            <a:pPr algn="ctr">
              <a:defRPr/>
            </a:pPr>
            <a:r>
              <a:rPr lang="en" sz="1800">
                <a:latin typeface="+mj-lt"/>
              </a:rPr>
              <a:t>displacement of the hemithorax</a:t>
            </a:r>
            <a:endParaRPr lang="x-none" sz="1800" dirty="0">
              <a:latin typeface="+mj-lt"/>
            </a:endParaRPr>
          </a:p>
          <a:p>
            <a:pPr algn="ctr">
              <a:defRPr/>
            </a:pPr>
            <a:r>
              <a:rPr lang="en" sz="1800">
                <a:latin typeface="+mj-lt"/>
              </a:rPr>
              <a:t>rib fracture</a:t>
            </a:r>
            <a:endParaRPr lang="x-none" sz="1800" dirty="0">
              <a:latin typeface="+mj-lt"/>
            </a:endParaRPr>
          </a:p>
          <a:p>
            <a:pPr algn="ctr">
              <a:defRPr/>
            </a:pPr>
            <a:endParaRPr lang="en-US" sz="1800" dirty="0">
              <a:latin typeface="+mj-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549275"/>
            <a:ext cx="8229600" cy="1143000"/>
          </a:xfrm>
          <a:noFill/>
        </p:spPr>
        <p:txBody>
          <a:bodyPr/>
          <a:lstStyle/>
          <a:p>
            <a:pPr eaLnBrk="1" hangingPunct="1"/>
            <a:r>
              <a:rPr lang="en" sz="4000" b="1" dirty="0" smtClean="0">
                <a:solidFill>
                  <a:schemeClr val="tx1"/>
                </a:solidFill>
              </a:rPr>
              <a:t>Symmetry of the </a:t>
            </a:r>
            <a:r>
              <a:rPr lang="sr-Latn-RS" sz="4000" b="1" dirty="0" smtClean="0">
                <a:solidFill>
                  <a:schemeClr val="tx1"/>
                </a:solidFill>
              </a:rPr>
              <a:t>chest </a:t>
            </a:r>
            <a:r>
              <a:rPr lang="en" sz="4000" b="1" dirty="0" smtClean="0">
                <a:solidFill>
                  <a:schemeClr val="tx1"/>
                </a:solidFill>
              </a:rPr>
              <a:t>structure</a:t>
            </a:r>
            <a:r>
              <a:rPr lang="sr-Latn-RS" sz="4000" b="1" dirty="0" smtClean="0">
                <a:solidFill>
                  <a:schemeClr val="tx1"/>
                </a:solidFill>
              </a:rPr>
              <a:t>s</a:t>
            </a:r>
            <a:endParaRPr lang="en" sz="4000" b="1" dirty="0" smtClean="0">
              <a:solidFill>
                <a:schemeClr val="tx1"/>
              </a:solidFill>
            </a:endParaRPr>
          </a:p>
        </p:txBody>
      </p:sp>
      <p:sp>
        <p:nvSpPr>
          <p:cNvPr id="27651" name="Rectangle 3"/>
          <p:cNvSpPr>
            <a:spLocks noGrp="1" noChangeArrowheads="1"/>
          </p:cNvSpPr>
          <p:nvPr>
            <p:ph idx="1"/>
          </p:nvPr>
        </p:nvSpPr>
        <p:spPr>
          <a:xfrm>
            <a:off x="457200" y="2424113"/>
            <a:ext cx="8229600" cy="4389437"/>
          </a:xfrm>
        </p:spPr>
        <p:txBody>
          <a:bodyPr/>
          <a:lstStyle/>
          <a:p>
            <a:pPr eaLnBrk="1" hangingPunct="1"/>
            <a:r>
              <a:rPr lang="en" sz="3200" smtClean="0"/>
              <a:t>Position: spine, ribs and sternum</a:t>
            </a:r>
          </a:p>
          <a:p>
            <a:pPr eaLnBrk="1" hangingPunct="1">
              <a:buFontTx/>
              <a:buNone/>
            </a:pPr>
            <a:endParaRPr lang="en-US" sz="3200" smtClean="0"/>
          </a:p>
          <a:p>
            <a:pPr eaLnBrk="1" hangingPunct="1"/>
            <a:r>
              <a:rPr lang="en" sz="3200" smtClean="0"/>
              <a:t>Condition of muscles, subcutaneous tissue and skin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 sz="4000" b="1" smtClean="0">
                <a:solidFill>
                  <a:schemeClr val="tx1"/>
                </a:solidFill>
              </a:rPr>
              <a:t>Deformities of the chest, </a:t>
            </a:r>
            <a:r>
              <a:rPr lang="en-US" sz="4000" b="1" smtClean="0">
                <a:solidFill>
                  <a:schemeClr val="tx1"/>
                </a:solidFill>
              </a:rPr>
              <a:t/>
            </a:r>
            <a:br>
              <a:rPr lang="en-US" sz="4000" b="1" smtClean="0">
                <a:solidFill>
                  <a:schemeClr val="tx1"/>
                </a:solidFill>
              </a:rPr>
            </a:br>
            <a:r>
              <a:rPr lang="en" sz="4000" b="1" smtClean="0">
                <a:solidFill>
                  <a:schemeClr val="tx1"/>
                </a:solidFill>
              </a:rPr>
              <a:t>altered position of the spinal column</a:t>
            </a:r>
          </a:p>
        </p:txBody>
      </p:sp>
      <p:sp>
        <p:nvSpPr>
          <p:cNvPr id="28675" name="Rectangle 3"/>
          <p:cNvSpPr>
            <a:spLocks noGrp="1" noChangeArrowheads="1"/>
          </p:cNvSpPr>
          <p:nvPr>
            <p:ph idx="1"/>
          </p:nvPr>
        </p:nvSpPr>
        <p:spPr>
          <a:xfrm>
            <a:off x="457200" y="2352675"/>
            <a:ext cx="8435975" cy="4389438"/>
          </a:xfrm>
        </p:spPr>
        <p:txBody>
          <a:bodyPr/>
          <a:lstStyle/>
          <a:p>
            <a:pPr eaLnBrk="1" hangingPunct="1"/>
            <a:r>
              <a:rPr lang="en" sz="3200" smtClean="0">
                <a:solidFill>
                  <a:srgbClr val="FF0000"/>
                </a:solidFill>
              </a:rPr>
              <a:t>Kyphosis </a:t>
            </a:r>
            <a:r>
              <a:rPr lang="en" smtClean="0"/>
              <a:t>(backward bending of the spine - in elderly people - does not cause significant changes in lung function)</a:t>
            </a:r>
          </a:p>
          <a:p>
            <a:pPr eaLnBrk="1" hangingPunct="1">
              <a:buFontTx/>
              <a:buNone/>
            </a:pPr>
            <a:endParaRPr lang="en-US" smtClean="0"/>
          </a:p>
          <a:p>
            <a:pPr eaLnBrk="1" hangingPunct="1"/>
            <a:r>
              <a:rPr lang="en" sz="3200" smtClean="0">
                <a:solidFill>
                  <a:srgbClr val="FF0000"/>
                </a:solidFill>
              </a:rPr>
              <a:t>Scoliosis</a:t>
            </a:r>
            <a:r>
              <a:rPr lang="en" sz="4000" smtClean="0"/>
              <a:t> </a:t>
            </a:r>
            <a:r>
              <a:rPr lang="en" smtClean="0"/>
              <a:t>(curvature of the spinal column to the side, always accompanied by rotation - significant changes in lung function)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a:stretch>
            <a:fillRect/>
          </a:stretch>
        </p:blipFill>
        <p:spPr bwMode="auto">
          <a:xfrm>
            <a:off x="0" y="-6350"/>
            <a:ext cx="9144000" cy="6870700"/>
          </a:xfrm>
          <a:prstGeom prst="rect">
            <a:avLst/>
          </a:prstGeom>
          <a:noFill/>
          <a:ln w="9525">
            <a:noFill/>
            <a:miter lim="800000"/>
            <a:headEnd/>
            <a:tailEnd/>
          </a:ln>
        </p:spPr>
      </p:pic>
      <p:sp>
        <p:nvSpPr>
          <p:cNvPr id="30723" name="Rounded Rectangle 2"/>
          <p:cNvSpPr>
            <a:spLocks noChangeArrowheads="1"/>
          </p:cNvSpPr>
          <p:nvPr/>
        </p:nvSpPr>
        <p:spPr bwMode="auto">
          <a:xfrm>
            <a:off x="107950" y="260350"/>
            <a:ext cx="8351838" cy="1296988"/>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lgn="ctr">
              <a:defRPr/>
            </a:pPr>
            <a:r>
              <a:rPr lang="en" sz="3600" dirty="0" err="1">
                <a:latin typeface="+mj-lt"/>
              </a:rPr>
              <a:t>Pathological</a:t>
            </a:r>
            <a:r>
              <a:rPr lang="en" sz="3600" dirty="0">
                <a:latin typeface="+mj-lt"/>
              </a:rPr>
              <a:t> </a:t>
            </a:r>
            <a:r>
              <a:rPr lang="en" sz="3600" dirty="0" err="1">
                <a:latin typeface="+mj-lt"/>
              </a:rPr>
              <a:t>changes</a:t>
            </a:r>
            <a:r>
              <a:rPr lang="en" sz="3600" dirty="0">
                <a:latin typeface="+mj-lt"/>
              </a:rPr>
              <a:t> </a:t>
            </a:r>
            <a:r>
              <a:rPr lang="en" sz="3600" dirty="0" err="1">
                <a:latin typeface="+mj-lt"/>
              </a:rPr>
              <a:t>on the</a:t>
            </a:r>
            <a:r>
              <a:rPr lang="en" sz="3600" dirty="0">
                <a:latin typeface="+mj-lt"/>
              </a:rPr>
              <a:t> </a:t>
            </a:r>
            <a:r>
              <a:rPr lang="en" sz="3600" dirty="0" err="1">
                <a:latin typeface="+mj-lt"/>
              </a:rPr>
              <a:t>spinal</a:t>
            </a:r>
            <a:r>
              <a:rPr lang="en" sz="3600" dirty="0">
                <a:latin typeface="+mj-lt"/>
              </a:rPr>
              <a:t> </a:t>
            </a:r>
            <a:r>
              <a:rPr lang="en" sz="3600" dirty="0" err="1">
                <a:latin typeface="+mj-lt"/>
              </a:rPr>
              <a:t>pillar</a:t>
            </a:r>
            <a:endParaRPr lang="en-US" sz="3600" dirty="0">
              <a:latin typeface="+mj-lt"/>
            </a:endParaRPr>
          </a:p>
        </p:txBody>
      </p:sp>
      <p:sp>
        <p:nvSpPr>
          <p:cNvPr id="29700" name="Rounded Rectangle 3"/>
          <p:cNvSpPr>
            <a:spLocks noChangeArrowheads="1"/>
          </p:cNvSpPr>
          <p:nvPr/>
        </p:nvSpPr>
        <p:spPr bwMode="auto">
          <a:xfrm>
            <a:off x="468313" y="5013325"/>
            <a:ext cx="3167062" cy="1008063"/>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r>
              <a:rPr lang="en"/>
              <a:t>Scoliosis</a:t>
            </a:r>
          </a:p>
        </p:txBody>
      </p:sp>
      <p:sp>
        <p:nvSpPr>
          <p:cNvPr id="29701" name="Rounded Rectangle 4"/>
          <p:cNvSpPr>
            <a:spLocks noChangeArrowheads="1"/>
          </p:cNvSpPr>
          <p:nvPr/>
        </p:nvSpPr>
        <p:spPr bwMode="auto">
          <a:xfrm>
            <a:off x="5364163" y="6381750"/>
            <a:ext cx="3529012" cy="476250"/>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r>
              <a:rPr lang="en"/>
              <a:t>Kyphosis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784225" y="1476375"/>
            <a:ext cx="4685000" cy="461665"/>
          </a:xfrm>
          <a:prstGeom prst="rect">
            <a:avLst/>
          </a:prstGeom>
          <a:noFill/>
          <a:ln w="9525">
            <a:noFill/>
            <a:miter lim="800000"/>
            <a:headEnd/>
            <a:tailEnd/>
          </a:ln>
        </p:spPr>
        <p:txBody>
          <a:bodyPr wrap="none">
            <a:spAutoFit/>
          </a:bodyPr>
          <a:lstStyle/>
          <a:p>
            <a:pPr>
              <a:defRPr/>
            </a:pPr>
            <a:r>
              <a:rPr lang="en" dirty="0">
                <a:latin typeface="+mj-lt"/>
              </a:rPr>
              <a:t>shape and symmetry </a:t>
            </a:r>
            <a:r>
              <a:rPr lang="sr-Latn-RS" dirty="0" smtClean="0">
                <a:latin typeface="+mj-lt"/>
              </a:rPr>
              <a:t>of the </a:t>
            </a:r>
            <a:r>
              <a:rPr lang="en" dirty="0" smtClean="0">
                <a:latin typeface="+mj-lt"/>
              </a:rPr>
              <a:t>chest:</a:t>
            </a:r>
            <a:endParaRPr lang="en" dirty="0">
              <a:latin typeface="+mj-lt"/>
            </a:endParaRPr>
          </a:p>
        </p:txBody>
      </p:sp>
      <p:sp>
        <p:nvSpPr>
          <p:cNvPr id="30723" name="AutoShape 3"/>
          <p:cNvSpPr>
            <a:spLocks noChangeArrowheads="1"/>
          </p:cNvSpPr>
          <p:nvPr/>
        </p:nvSpPr>
        <p:spPr bwMode="auto">
          <a:xfrm>
            <a:off x="571500" y="1635125"/>
            <a:ext cx="152400" cy="177800"/>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sp>
        <p:nvSpPr>
          <p:cNvPr id="358404" name="Text Box 4"/>
          <p:cNvSpPr txBox="1">
            <a:spLocks noChangeArrowheads="1"/>
          </p:cNvSpPr>
          <p:nvPr/>
        </p:nvSpPr>
        <p:spPr bwMode="auto">
          <a:xfrm>
            <a:off x="1960563" y="538163"/>
            <a:ext cx="2898775" cy="708025"/>
          </a:xfrm>
          <a:prstGeom prst="rect">
            <a:avLst/>
          </a:prstGeom>
          <a:noFill/>
          <a:ln w="9525">
            <a:noFill/>
            <a:miter lim="800000"/>
            <a:headEnd/>
            <a:tailEnd/>
          </a:ln>
          <a:effectLst/>
        </p:spPr>
        <p:txBody>
          <a:bodyPr wrap="none">
            <a:spAutoFit/>
          </a:bodyPr>
          <a:lstStyle/>
          <a:p>
            <a:pPr>
              <a:defRPr/>
            </a:pPr>
            <a:r>
              <a:rPr lang="en" sz="4000" dirty="0">
                <a:latin typeface="+mj-lt"/>
              </a:rPr>
              <a:t>Inspection:</a:t>
            </a:r>
            <a:endParaRPr lang="en-US" sz="4000" dirty="0">
              <a:latin typeface="+mj-lt"/>
            </a:endParaRPr>
          </a:p>
        </p:txBody>
      </p:sp>
      <p:sp>
        <p:nvSpPr>
          <p:cNvPr id="30725" name="Freeform 5"/>
          <p:cNvSpPr>
            <a:spLocks/>
          </p:cNvSpPr>
          <p:nvPr/>
        </p:nvSpPr>
        <p:spPr bwMode="auto">
          <a:xfrm>
            <a:off x="2005013" y="3116263"/>
            <a:ext cx="1633537" cy="1636712"/>
          </a:xfrm>
          <a:custGeom>
            <a:avLst/>
            <a:gdLst>
              <a:gd name="T0" fmla="*/ 2147483647 w 601"/>
              <a:gd name="T1" fmla="*/ 2147483647 h 614"/>
              <a:gd name="T2" fmla="*/ 2147483647 w 601"/>
              <a:gd name="T3" fmla="*/ 2147483647 h 614"/>
              <a:gd name="T4" fmla="*/ 2147483647 w 601"/>
              <a:gd name="T5" fmla="*/ 2147483647 h 614"/>
              <a:gd name="T6" fmla="*/ 2147483647 w 601"/>
              <a:gd name="T7" fmla="*/ 2147483647 h 614"/>
              <a:gd name="T8" fmla="*/ 2147483647 w 601"/>
              <a:gd name="T9" fmla="*/ 2147483647 h 614"/>
              <a:gd name="T10" fmla="*/ 2147483647 w 601"/>
              <a:gd name="T11" fmla="*/ 2147483647 h 614"/>
              <a:gd name="T12" fmla="*/ 2147483647 w 601"/>
              <a:gd name="T13" fmla="*/ 2147483647 h 614"/>
              <a:gd name="T14" fmla="*/ 2147483647 w 601"/>
              <a:gd name="T15" fmla="*/ 2147483647 h 614"/>
              <a:gd name="T16" fmla="*/ 2147483647 w 601"/>
              <a:gd name="T17" fmla="*/ 2147483647 h 614"/>
              <a:gd name="T18" fmla="*/ 2147483647 w 601"/>
              <a:gd name="T19" fmla="*/ 2147483647 h 614"/>
              <a:gd name="T20" fmla="*/ 2147483647 w 601"/>
              <a:gd name="T21" fmla="*/ 2147483647 h 614"/>
              <a:gd name="T22" fmla="*/ 2147483647 w 601"/>
              <a:gd name="T23" fmla="*/ 2147483647 h 614"/>
              <a:gd name="T24" fmla="*/ 2147483647 w 601"/>
              <a:gd name="T25" fmla="*/ 2147483647 h 614"/>
              <a:gd name="T26" fmla="*/ 2147483647 w 601"/>
              <a:gd name="T27" fmla="*/ 2147483647 h 614"/>
              <a:gd name="T28" fmla="*/ 2147483647 w 601"/>
              <a:gd name="T29" fmla="*/ 2147483647 h 614"/>
              <a:gd name="T30" fmla="*/ 2147483647 w 601"/>
              <a:gd name="T31" fmla="*/ 2147483647 h 614"/>
              <a:gd name="T32" fmla="*/ 2147483647 w 601"/>
              <a:gd name="T33" fmla="*/ 2147483647 h 614"/>
              <a:gd name="T34" fmla="*/ 2147483647 w 601"/>
              <a:gd name="T35" fmla="*/ 2147483647 h 614"/>
              <a:gd name="T36" fmla="*/ 2147483647 w 601"/>
              <a:gd name="T37" fmla="*/ 2147483647 h 614"/>
              <a:gd name="T38" fmla="*/ 2147483647 w 601"/>
              <a:gd name="T39" fmla="*/ 2147483647 h 614"/>
              <a:gd name="T40" fmla="*/ 2147483647 w 601"/>
              <a:gd name="T41" fmla="*/ 2147483647 h 614"/>
              <a:gd name="T42" fmla="*/ 2147483647 w 601"/>
              <a:gd name="T43" fmla="*/ 2147483647 h 614"/>
              <a:gd name="T44" fmla="*/ 2147483647 w 601"/>
              <a:gd name="T45" fmla="*/ 2147483647 h 614"/>
              <a:gd name="T46" fmla="*/ 2147483647 w 601"/>
              <a:gd name="T47" fmla="*/ 2147483647 h 614"/>
              <a:gd name="T48" fmla="*/ 2147483647 w 601"/>
              <a:gd name="T49" fmla="*/ 2147483647 h 614"/>
              <a:gd name="T50" fmla="*/ 2147483647 w 601"/>
              <a:gd name="T51" fmla="*/ 2147483647 h 614"/>
              <a:gd name="T52" fmla="*/ 2147483647 w 601"/>
              <a:gd name="T53" fmla="*/ 2147483647 h 6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01"/>
              <a:gd name="T82" fmla="*/ 0 h 614"/>
              <a:gd name="T83" fmla="*/ 601 w 601"/>
              <a:gd name="T84" fmla="*/ 614 h 61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01" h="614">
                <a:moveTo>
                  <a:pt x="257" y="4"/>
                </a:moveTo>
                <a:cubicBezTo>
                  <a:pt x="229" y="0"/>
                  <a:pt x="211" y="1"/>
                  <a:pt x="191" y="4"/>
                </a:cubicBezTo>
                <a:cubicBezTo>
                  <a:pt x="171" y="7"/>
                  <a:pt x="153" y="15"/>
                  <a:pt x="135" y="24"/>
                </a:cubicBezTo>
                <a:cubicBezTo>
                  <a:pt x="117" y="33"/>
                  <a:pt x="101" y="42"/>
                  <a:pt x="85" y="56"/>
                </a:cubicBezTo>
                <a:cubicBezTo>
                  <a:pt x="69" y="70"/>
                  <a:pt x="53" y="86"/>
                  <a:pt x="41" y="106"/>
                </a:cubicBezTo>
                <a:cubicBezTo>
                  <a:pt x="29" y="126"/>
                  <a:pt x="20" y="154"/>
                  <a:pt x="13" y="176"/>
                </a:cubicBezTo>
                <a:cubicBezTo>
                  <a:pt x="6" y="198"/>
                  <a:pt x="2" y="220"/>
                  <a:pt x="1" y="240"/>
                </a:cubicBezTo>
                <a:cubicBezTo>
                  <a:pt x="0" y="260"/>
                  <a:pt x="1" y="272"/>
                  <a:pt x="7" y="294"/>
                </a:cubicBezTo>
                <a:cubicBezTo>
                  <a:pt x="13" y="316"/>
                  <a:pt x="24" y="350"/>
                  <a:pt x="39" y="370"/>
                </a:cubicBezTo>
                <a:cubicBezTo>
                  <a:pt x="54" y="390"/>
                  <a:pt x="75" y="399"/>
                  <a:pt x="95" y="416"/>
                </a:cubicBezTo>
                <a:cubicBezTo>
                  <a:pt x="115" y="433"/>
                  <a:pt x="142" y="453"/>
                  <a:pt x="157" y="470"/>
                </a:cubicBezTo>
                <a:cubicBezTo>
                  <a:pt x="172" y="487"/>
                  <a:pt x="171" y="502"/>
                  <a:pt x="183" y="516"/>
                </a:cubicBezTo>
                <a:cubicBezTo>
                  <a:pt x="195" y="530"/>
                  <a:pt x="208" y="544"/>
                  <a:pt x="227" y="554"/>
                </a:cubicBezTo>
                <a:cubicBezTo>
                  <a:pt x="246" y="564"/>
                  <a:pt x="271" y="571"/>
                  <a:pt x="295" y="576"/>
                </a:cubicBezTo>
                <a:cubicBezTo>
                  <a:pt x="319" y="581"/>
                  <a:pt x="349" y="582"/>
                  <a:pt x="371" y="586"/>
                </a:cubicBezTo>
                <a:cubicBezTo>
                  <a:pt x="393" y="590"/>
                  <a:pt x="408" y="597"/>
                  <a:pt x="427" y="602"/>
                </a:cubicBezTo>
                <a:cubicBezTo>
                  <a:pt x="446" y="607"/>
                  <a:pt x="466" y="614"/>
                  <a:pt x="483" y="614"/>
                </a:cubicBezTo>
                <a:cubicBezTo>
                  <a:pt x="500" y="614"/>
                  <a:pt x="513" y="611"/>
                  <a:pt x="527" y="602"/>
                </a:cubicBezTo>
                <a:cubicBezTo>
                  <a:pt x="541" y="593"/>
                  <a:pt x="556" y="580"/>
                  <a:pt x="567" y="562"/>
                </a:cubicBezTo>
                <a:cubicBezTo>
                  <a:pt x="578" y="544"/>
                  <a:pt x="587" y="520"/>
                  <a:pt x="593" y="496"/>
                </a:cubicBezTo>
                <a:cubicBezTo>
                  <a:pt x="599" y="472"/>
                  <a:pt x="601" y="451"/>
                  <a:pt x="601" y="418"/>
                </a:cubicBezTo>
                <a:cubicBezTo>
                  <a:pt x="601" y="385"/>
                  <a:pt x="596" y="329"/>
                  <a:pt x="593" y="296"/>
                </a:cubicBezTo>
                <a:cubicBezTo>
                  <a:pt x="590" y="263"/>
                  <a:pt x="591" y="244"/>
                  <a:pt x="581" y="218"/>
                </a:cubicBezTo>
                <a:cubicBezTo>
                  <a:pt x="571" y="192"/>
                  <a:pt x="555" y="165"/>
                  <a:pt x="533" y="142"/>
                </a:cubicBezTo>
                <a:cubicBezTo>
                  <a:pt x="511" y="119"/>
                  <a:pt x="476" y="97"/>
                  <a:pt x="447" y="78"/>
                </a:cubicBezTo>
                <a:cubicBezTo>
                  <a:pt x="418" y="59"/>
                  <a:pt x="389" y="41"/>
                  <a:pt x="359" y="28"/>
                </a:cubicBezTo>
                <a:cubicBezTo>
                  <a:pt x="329" y="15"/>
                  <a:pt x="285" y="8"/>
                  <a:pt x="257" y="4"/>
                </a:cubicBezTo>
                <a:close/>
              </a:path>
            </a:pathLst>
          </a:custGeom>
          <a:solidFill>
            <a:schemeClr val="accent1"/>
          </a:solidFill>
          <a:ln w="38100">
            <a:solidFill>
              <a:schemeClr val="bg1"/>
            </a:solidFill>
            <a:round/>
            <a:headEnd/>
            <a:tailEnd/>
          </a:ln>
        </p:spPr>
        <p:txBody>
          <a:bodyPr/>
          <a:lstStyle/>
          <a:p>
            <a:endParaRPr lang="en-US"/>
          </a:p>
        </p:txBody>
      </p:sp>
      <p:sp>
        <p:nvSpPr>
          <p:cNvPr id="30726" name="Freeform 6"/>
          <p:cNvSpPr>
            <a:spLocks/>
          </p:cNvSpPr>
          <p:nvPr/>
        </p:nvSpPr>
        <p:spPr bwMode="auto">
          <a:xfrm rot="-7815505">
            <a:off x="2509045" y="4082256"/>
            <a:ext cx="436562" cy="485775"/>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pic>
        <p:nvPicPr>
          <p:cNvPr id="30727" name="Picture 7"/>
          <p:cNvPicPr>
            <a:picLocks noChangeAspect="1" noChangeArrowheads="1"/>
          </p:cNvPicPr>
          <p:nvPr/>
        </p:nvPicPr>
        <p:blipFill>
          <a:blip r:embed="rId2"/>
          <a:srcRect l="35211" t="39951" r="21700" b="5518"/>
          <a:stretch>
            <a:fillRect/>
          </a:stretch>
        </p:blipFill>
        <p:spPr bwMode="auto">
          <a:xfrm>
            <a:off x="4254500" y="2327275"/>
            <a:ext cx="2897188" cy="3402013"/>
          </a:xfrm>
          <a:prstGeom prst="rect">
            <a:avLst/>
          </a:prstGeom>
          <a:noFill/>
          <a:ln w="9525">
            <a:noFill/>
            <a:miter lim="800000"/>
            <a:headEnd/>
            <a:tailEnd/>
          </a:ln>
        </p:spPr>
      </p:pic>
      <p:sp>
        <p:nvSpPr>
          <p:cNvPr id="358408" name="Text Box 8"/>
          <p:cNvSpPr txBox="1">
            <a:spLocks noChangeArrowheads="1"/>
          </p:cNvSpPr>
          <p:nvPr/>
        </p:nvSpPr>
        <p:spPr bwMode="auto">
          <a:xfrm>
            <a:off x="2828925" y="5881688"/>
            <a:ext cx="1870075" cy="400050"/>
          </a:xfrm>
          <a:prstGeom prst="rect">
            <a:avLst/>
          </a:prstGeom>
          <a:noFill/>
          <a:ln w="9525">
            <a:noFill/>
            <a:miter lim="800000"/>
            <a:headEnd/>
            <a:tailEnd/>
          </a:ln>
          <a:effectLst/>
        </p:spPr>
        <p:txBody>
          <a:bodyPr wrap="none">
            <a:spAutoFit/>
          </a:bodyPr>
          <a:lstStyle/>
          <a:p>
            <a:pPr>
              <a:defRPr/>
            </a:pPr>
            <a:r>
              <a:rPr lang="en" sz="2000" dirty="0">
                <a:effectLst>
                  <a:outerShdw blurRad="38100" dist="38100" dir="2700000" algn="tl">
                    <a:srgbClr val="000000"/>
                  </a:outerShdw>
                </a:effectLst>
                <a:latin typeface="Times New Roman" pitchFamily="18" charset="0"/>
              </a:rPr>
              <a:t> </a:t>
            </a:r>
            <a:r>
              <a:rPr lang="en" sz="2000" dirty="0" err="1">
                <a:effectLst>
                  <a:outerShdw blurRad="38100" dist="38100" dir="2700000" algn="tl">
                    <a:srgbClr val="000000"/>
                  </a:outerShdw>
                </a:effectLst>
                <a:latin typeface="Times New Roman" pitchFamily="18" charset="0"/>
              </a:rPr>
              <a:t>Kyphoscoliosis</a:t>
            </a:r>
            <a:endParaRPr lang="en-US" sz="2000" dirty="0">
              <a:effectLst>
                <a:outerShdw blurRad="38100" dist="38100" dir="2700000" algn="tl">
                  <a:srgbClr val="000000"/>
                </a:outerShdw>
              </a:effectLst>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rrowheads="1"/>
          </p:cNvPicPr>
          <p:nvPr/>
        </p:nvPicPr>
        <p:blipFill>
          <a:blip r:embed="rId3"/>
          <a:srcRect/>
          <a:stretch>
            <a:fillRect/>
          </a:stretch>
        </p:blipFill>
        <p:spPr bwMode="auto">
          <a:xfrm>
            <a:off x="2295525" y="228600"/>
            <a:ext cx="4616450" cy="6845300"/>
          </a:xfrm>
          <a:prstGeom prst="rect">
            <a:avLst/>
          </a:prstGeom>
          <a:noFill/>
          <a:ln w="9525">
            <a:noFill/>
            <a:miter lim="800000"/>
            <a:headEnd/>
            <a:tailEnd/>
          </a:ln>
        </p:spPr>
      </p:pic>
      <p:sp>
        <p:nvSpPr>
          <p:cNvPr id="31747" name="Rectangle 3"/>
          <p:cNvSpPr>
            <a:spLocks noChangeArrowheads="1"/>
          </p:cNvSpPr>
          <p:nvPr/>
        </p:nvSpPr>
        <p:spPr bwMode="auto">
          <a:xfrm>
            <a:off x="6588125" y="3648075"/>
            <a:ext cx="2447925" cy="831639"/>
          </a:xfrm>
          <a:prstGeom prst="rect">
            <a:avLst/>
          </a:prstGeom>
          <a:solidFill>
            <a:schemeClr val="bg2"/>
          </a:solidFill>
          <a:ln w="9525">
            <a:noFill/>
            <a:miter lim="800000"/>
            <a:headEnd/>
            <a:tailEnd/>
          </a:ln>
        </p:spPr>
        <p:txBody>
          <a:bodyPr lIns="92075" tIns="46038" rIns="92075" bIns="46038">
            <a:spAutoFit/>
          </a:bodyPr>
          <a:lstStyle/>
          <a:p>
            <a:r>
              <a:rPr lang="en" sz="1600" dirty="0"/>
              <a:t>Spinal rotation causes </a:t>
            </a:r>
            <a:r>
              <a:rPr lang="en" sz="1600" dirty="0" smtClean="0"/>
              <a:t>posterior hump</a:t>
            </a:r>
            <a:r>
              <a:rPr lang="sr-Latn-RS" sz="1600" dirty="0" smtClean="0"/>
              <a:t> - </a:t>
            </a:r>
            <a:endParaRPr lang="en" sz="1600" dirty="0"/>
          </a:p>
          <a:p>
            <a:r>
              <a:rPr lang="en" sz="1600" dirty="0"/>
              <a:t>Gibus</a:t>
            </a:r>
          </a:p>
        </p:txBody>
      </p:sp>
      <p:sp>
        <p:nvSpPr>
          <p:cNvPr id="28676" name="Left Arrow 4"/>
          <p:cNvSpPr>
            <a:spLocks noChangeArrowheads="1"/>
          </p:cNvSpPr>
          <p:nvPr/>
        </p:nvSpPr>
        <p:spPr bwMode="auto">
          <a:xfrm>
            <a:off x="5580063" y="3933825"/>
            <a:ext cx="1079500" cy="935038"/>
          </a:xfrm>
          <a:prstGeom prst="leftArrow">
            <a:avLst>
              <a:gd name="adj1" fmla="val 50000"/>
              <a:gd name="adj2" fmla="val 50028"/>
            </a:avLst>
          </a:prstGeom>
          <a:solidFill>
            <a:schemeClr val="bg2">
              <a:lumMod val="50000"/>
            </a:schemeClr>
          </a:solidFill>
          <a:ln w="12700" algn="ctr">
            <a:solidFill>
              <a:schemeClr val="tx1"/>
            </a:solidFill>
            <a:round/>
            <a:headEnd type="none" w="sm" len="sm"/>
            <a:tailEnd type="none" w="sm" len="sm"/>
          </a:ln>
        </p:spPr>
        <p:txBody>
          <a:bodyPr/>
          <a:lstStyle/>
          <a:p>
            <a:pPr>
              <a:defRPr/>
            </a:pP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a:srcRect/>
          <a:stretch>
            <a:fillRect/>
          </a:stretch>
        </p:blipFill>
        <p:spPr bwMode="auto">
          <a:xfrm>
            <a:off x="0" y="-12700"/>
            <a:ext cx="9144000" cy="6883400"/>
          </a:xfrm>
          <a:prstGeom prst="rect">
            <a:avLst/>
          </a:prstGeom>
          <a:noFill/>
          <a:ln w="9525">
            <a:noFill/>
            <a:miter lim="800000"/>
            <a:headEnd/>
            <a:tailEnd/>
          </a:ln>
        </p:spPr>
      </p:pic>
      <p:sp>
        <p:nvSpPr>
          <p:cNvPr id="3" name="Rectangle 2"/>
          <p:cNvSpPr txBox="1">
            <a:spLocks noChangeArrowheads="1"/>
          </p:cNvSpPr>
          <p:nvPr/>
        </p:nvSpPr>
        <p:spPr>
          <a:xfrm>
            <a:off x="685800" y="228600"/>
            <a:ext cx="7772400" cy="1400175"/>
          </a:xfrm>
          <a:prstGeom prst="rect">
            <a:avLst/>
          </a:prstGeom>
          <a:solidFill>
            <a:schemeClr val="bg1"/>
          </a:solidFill>
        </p:spPr>
        <p:txBody>
          <a:bodyPr/>
          <a:lstStyle/>
          <a:p>
            <a:pPr algn="ctr">
              <a:defRPr/>
            </a:pPr>
            <a:r>
              <a:rPr lang="en" sz="4000" kern="0" dirty="0" smtClean="0">
                <a:latin typeface="+mj-lt"/>
                <a:ea typeface="+mj-ea"/>
                <a:cs typeface="+mj-cs"/>
              </a:rPr>
              <a:t>Ba</a:t>
            </a:r>
            <a:r>
              <a:rPr lang="sr-Latn-RS" sz="4000" kern="0" dirty="0" smtClean="0">
                <a:latin typeface="+mj-lt"/>
                <a:ea typeface="+mj-ea"/>
                <a:cs typeface="+mj-cs"/>
              </a:rPr>
              <a:t>rrel</a:t>
            </a:r>
            <a:r>
              <a:rPr lang="en" sz="4000" kern="0" dirty="0" smtClean="0">
                <a:latin typeface="+mj-lt"/>
                <a:ea typeface="+mj-ea"/>
                <a:cs typeface="+mj-cs"/>
              </a:rPr>
              <a:t> chest</a:t>
            </a:r>
            <a:endParaRPr lang="en" sz="4000" kern="0" dirty="0">
              <a:latin typeface="+mj-lt"/>
              <a:ea typeface="+mj-ea"/>
              <a:cs typeface="+mj-cs"/>
            </a:endParaRPr>
          </a:p>
          <a:p>
            <a:pPr algn="ctr">
              <a:defRPr/>
            </a:pPr>
            <a:endParaRPr lang="en-US" sz="4000" kern="0" dirty="0">
              <a:latin typeface="+mj-lt"/>
              <a:ea typeface="+mj-ea"/>
              <a:cs typeface="+mj-cs"/>
            </a:endParaRPr>
          </a:p>
        </p:txBody>
      </p:sp>
      <p:sp>
        <p:nvSpPr>
          <p:cNvPr id="33796" name="Rectangle 3"/>
          <p:cNvSpPr>
            <a:spLocks noChangeArrowheads="1"/>
          </p:cNvSpPr>
          <p:nvPr/>
        </p:nvSpPr>
        <p:spPr bwMode="auto">
          <a:xfrm>
            <a:off x="1116013" y="5589588"/>
            <a:ext cx="6696075" cy="935037"/>
          </a:xfrm>
          <a:prstGeom prst="rect">
            <a:avLst/>
          </a:prstGeom>
          <a:solidFill>
            <a:schemeClr val="bg2"/>
          </a:solidFill>
          <a:ln w="12700" algn="ctr">
            <a:solidFill>
              <a:schemeClr val="tx1"/>
            </a:solidFill>
            <a:round/>
            <a:headEnd type="none" w="sm" len="sm"/>
            <a:tailEnd type="none" w="sm" len="sm"/>
          </a:ln>
        </p:spPr>
        <p:txBody>
          <a:bodyPr/>
          <a:lstStyle/>
          <a:p>
            <a:pPr>
              <a:defRPr/>
            </a:pPr>
            <a:r>
              <a:rPr lang="en">
                <a:latin typeface="+mj-lt"/>
              </a:rPr>
              <a:t>Hyperinflation - in lung emphysema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15900" y="836712"/>
            <a:ext cx="8928100" cy="1143000"/>
          </a:xfrm>
        </p:spPr>
        <p:txBody>
          <a:bodyPr/>
          <a:lstStyle/>
          <a:p>
            <a:pPr eaLnBrk="1" hangingPunct="1"/>
            <a:r>
              <a:rPr lang="en" sz="4000" b="1" dirty="0" smtClean="0">
                <a:solidFill>
                  <a:schemeClr val="tx1"/>
                </a:solidFill>
              </a:rPr>
              <a:t>Change</a:t>
            </a:r>
            <a:r>
              <a:rPr lang="sr-Latn-RS" sz="4000" b="1" dirty="0" smtClean="0">
                <a:solidFill>
                  <a:schemeClr val="tx1"/>
                </a:solidFill>
              </a:rPr>
              <a:t>s in</a:t>
            </a:r>
            <a:r>
              <a:rPr lang="en" sz="4000" b="1" dirty="0" smtClean="0">
                <a:solidFill>
                  <a:schemeClr val="tx1"/>
                </a:solidFill>
              </a:rPr>
              <a:t> position and shape of the sternum</a:t>
            </a:r>
          </a:p>
        </p:txBody>
      </p:sp>
      <p:sp>
        <p:nvSpPr>
          <p:cNvPr id="33795" name="Rectangle 3"/>
          <p:cNvSpPr>
            <a:spLocks noGrp="1" noChangeArrowheads="1"/>
          </p:cNvSpPr>
          <p:nvPr>
            <p:ph idx="1"/>
          </p:nvPr>
        </p:nvSpPr>
        <p:spPr>
          <a:xfrm>
            <a:off x="179388" y="2352675"/>
            <a:ext cx="8507412" cy="4389438"/>
          </a:xfrm>
        </p:spPr>
        <p:txBody>
          <a:bodyPr/>
          <a:lstStyle/>
          <a:p>
            <a:pPr eaLnBrk="1" hangingPunct="1"/>
            <a:r>
              <a:rPr lang="en" smtClean="0"/>
              <a:t>Protruding sternum "chicken thorax" - pectus carinatum</a:t>
            </a:r>
          </a:p>
          <a:p>
            <a:pPr eaLnBrk="1" hangingPunct="1">
              <a:buFontTx/>
              <a:buNone/>
            </a:pPr>
            <a:endParaRPr lang="en-US" smtClean="0"/>
          </a:p>
          <a:p>
            <a:pPr eaLnBrk="1" hangingPunct="1"/>
            <a:r>
              <a:rPr lang="en" smtClean="0"/>
              <a:t>Retracted sternum "cobbler's thorax" - pectus excavatum (the diameter decreases in the antero-posterior part - dislocation of the heart)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103438" y="125413"/>
            <a:ext cx="8229600" cy="1143000"/>
          </a:xfrm>
          <a:noFill/>
        </p:spPr>
        <p:txBody>
          <a:bodyPr/>
          <a:lstStyle/>
          <a:p>
            <a:pPr eaLnBrk="1" hangingPunct="1"/>
            <a:r>
              <a:rPr lang="en" sz="4400" b="1" smtClean="0">
                <a:solidFill>
                  <a:schemeClr val="tx1"/>
                </a:solidFill>
              </a:rPr>
              <a:t>Inspirium</a:t>
            </a:r>
          </a:p>
        </p:txBody>
      </p:sp>
      <p:sp>
        <p:nvSpPr>
          <p:cNvPr id="7171" name="Rectangle 3"/>
          <p:cNvSpPr>
            <a:spLocks noGrp="1" noChangeArrowheads="1"/>
          </p:cNvSpPr>
          <p:nvPr>
            <p:ph idx="1"/>
          </p:nvPr>
        </p:nvSpPr>
        <p:spPr/>
        <p:txBody>
          <a:bodyPr/>
          <a:lstStyle/>
          <a:p>
            <a:pPr eaLnBrk="1" hangingPunct="1"/>
            <a:r>
              <a:rPr lang="en" sz="3200" b="1" dirty="0" smtClean="0">
                <a:solidFill>
                  <a:srgbClr val="FF0000"/>
                </a:solidFill>
              </a:rPr>
              <a:t>Active action </a:t>
            </a:r>
            <a:r>
              <a:rPr lang="sr-Latn-RS" sz="4400" dirty="0" smtClean="0"/>
              <a:t>- </a:t>
            </a:r>
            <a:r>
              <a:rPr lang="en" dirty="0" smtClean="0"/>
              <a:t>inspiratory muscles</a:t>
            </a:r>
          </a:p>
          <a:p>
            <a:pPr eaLnBrk="1" hangingPunct="1"/>
            <a:r>
              <a:rPr lang="en" dirty="0" smtClean="0"/>
              <a:t>Lowering the diaphragm</a:t>
            </a:r>
          </a:p>
          <a:p>
            <a:pPr eaLnBrk="1" hangingPunct="1"/>
            <a:r>
              <a:rPr lang="en" dirty="0" smtClean="0"/>
              <a:t>Increase in negative intrapleural pressure</a:t>
            </a:r>
          </a:p>
          <a:p>
            <a:pPr eaLnBrk="1" hangingPunct="1"/>
            <a:r>
              <a:rPr lang="en" dirty="0" smtClean="0"/>
              <a:t>Pressure drop in the alveoli</a:t>
            </a:r>
          </a:p>
          <a:p>
            <a:pPr eaLnBrk="1" hangingPunct="1"/>
            <a:r>
              <a:rPr lang="en" sz="3200" b="1" dirty="0" smtClean="0">
                <a:solidFill>
                  <a:srgbClr val="FF0000"/>
                </a:solidFill>
              </a:rPr>
              <a:t>Air movement through the alveoli</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AMVW9QV"/>
          <p:cNvPicPr>
            <a:picLocks noChangeAspect="1" noChangeArrowheads="1"/>
          </p:cNvPicPr>
          <p:nvPr/>
        </p:nvPicPr>
        <p:blipFill>
          <a:blip r:embed="rId2"/>
          <a:srcRect l="54066"/>
          <a:stretch>
            <a:fillRect/>
          </a:stretch>
        </p:blipFill>
        <p:spPr bwMode="auto">
          <a:xfrm>
            <a:off x="5435600" y="2360613"/>
            <a:ext cx="2592388" cy="3516312"/>
          </a:xfrm>
          <a:prstGeom prst="rect">
            <a:avLst/>
          </a:prstGeom>
          <a:noFill/>
          <a:ln w="9525">
            <a:noFill/>
            <a:miter lim="800000"/>
            <a:headEnd/>
            <a:tailEnd/>
          </a:ln>
        </p:spPr>
      </p:pic>
      <p:sp>
        <p:nvSpPr>
          <p:cNvPr id="34819" name="Rectangle 3"/>
          <p:cNvSpPr>
            <a:spLocks noGrp="1" noChangeArrowheads="1"/>
          </p:cNvSpPr>
          <p:nvPr>
            <p:ph type="title"/>
          </p:nvPr>
        </p:nvSpPr>
        <p:spPr>
          <a:xfrm>
            <a:off x="762000" y="554038"/>
            <a:ext cx="8229600" cy="1143000"/>
          </a:xfrm>
        </p:spPr>
        <p:txBody>
          <a:bodyPr/>
          <a:lstStyle/>
          <a:p>
            <a:pPr eaLnBrk="1" hangingPunct="1"/>
            <a:r>
              <a:rPr lang="en" sz="4000" b="1" dirty="0" smtClean="0">
                <a:solidFill>
                  <a:schemeClr val="tx1"/>
                </a:solidFill>
              </a:rPr>
              <a:t>Changes </a:t>
            </a:r>
            <a:r>
              <a:rPr lang="sr-Latn-RS" sz="4000" b="1" dirty="0" smtClean="0">
                <a:solidFill>
                  <a:schemeClr val="tx1"/>
                </a:solidFill>
              </a:rPr>
              <a:t>in</a:t>
            </a:r>
            <a:r>
              <a:rPr lang="en" sz="4000" b="1" dirty="0" smtClean="0">
                <a:solidFill>
                  <a:schemeClr val="tx1"/>
                </a:solidFill>
              </a:rPr>
              <a:t> sternum</a:t>
            </a:r>
            <a:endParaRPr lang="en-GB" sz="4000" b="1" dirty="0" smtClean="0">
              <a:solidFill>
                <a:schemeClr val="tx1"/>
              </a:solidFill>
            </a:endParaRPr>
          </a:p>
        </p:txBody>
      </p:sp>
      <p:sp>
        <p:nvSpPr>
          <p:cNvPr id="34820" name="Rectangle 4"/>
          <p:cNvSpPr>
            <a:spLocks noGrp="1" noChangeArrowheads="1"/>
          </p:cNvSpPr>
          <p:nvPr>
            <p:ph sz="half" idx="1"/>
          </p:nvPr>
        </p:nvSpPr>
        <p:spPr>
          <a:xfrm>
            <a:off x="762000" y="1762125"/>
            <a:ext cx="3810000" cy="4114800"/>
          </a:xfrm>
        </p:spPr>
        <p:txBody>
          <a:bodyPr/>
          <a:lstStyle/>
          <a:p>
            <a:pPr eaLnBrk="1" hangingPunct="1">
              <a:buFont typeface="Wingdings" pitchFamily="2" charset="2"/>
              <a:buNone/>
            </a:pPr>
            <a:r>
              <a:rPr lang="en" sz="2700" smtClean="0"/>
              <a:t>Pectus carinatum</a:t>
            </a:r>
          </a:p>
        </p:txBody>
      </p:sp>
      <p:sp>
        <p:nvSpPr>
          <p:cNvPr id="34821" name="Rectangle 5"/>
          <p:cNvSpPr>
            <a:spLocks noGrp="1" noChangeArrowheads="1"/>
          </p:cNvSpPr>
          <p:nvPr>
            <p:ph sz="half" idx="2"/>
          </p:nvPr>
        </p:nvSpPr>
        <p:spPr>
          <a:xfrm>
            <a:off x="4648200" y="1844675"/>
            <a:ext cx="3810000" cy="4114800"/>
          </a:xfrm>
        </p:spPr>
        <p:txBody>
          <a:bodyPr/>
          <a:lstStyle/>
          <a:p>
            <a:pPr eaLnBrk="1" hangingPunct="1">
              <a:buFont typeface="Wingdings" pitchFamily="2" charset="2"/>
              <a:buNone/>
            </a:pPr>
            <a:r>
              <a:rPr lang="en" sz="2700" smtClean="0"/>
              <a:t>Pectus excavatum</a:t>
            </a:r>
          </a:p>
        </p:txBody>
      </p:sp>
      <p:pic>
        <p:nvPicPr>
          <p:cNvPr id="34822" name="Picture 6" descr="CAMVW9QV"/>
          <p:cNvPicPr>
            <a:picLocks noChangeAspect="1" noChangeArrowheads="1"/>
          </p:cNvPicPr>
          <p:nvPr/>
        </p:nvPicPr>
        <p:blipFill>
          <a:blip r:embed="rId2"/>
          <a:srcRect r="49985"/>
          <a:stretch>
            <a:fillRect/>
          </a:stretch>
        </p:blipFill>
        <p:spPr bwMode="auto">
          <a:xfrm>
            <a:off x="1187450" y="2276475"/>
            <a:ext cx="2665413" cy="3516313"/>
          </a:xfrm>
          <a:prstGeom prst="rect">
            <a:avLst/>
          </a:prstGeom>
          <a:noFill/>
          <a:ln w="9525">
            <a:noFill/>
            <a:miter lim="800000"/>
            <a:headEnd/>
            <a:tailEnd/>
          </a:ln>
        </p:spPr>
      </p:pic>
      <p:sp>
        <p:nvSpPr>
          <p:cNvPr id="34823" name="Freeform 6"/>
          <p:cNvSpPr>
            <a:spLocks/>
          </p:cNvSpPr>
          <p:nvPr/>
        </p:nvSpPr>
        <p:spPr bwMode="auto">
          <a:xfrm>
            <a:off x="4784725" y="4711700"/>
            <a:ext cx="1516063" cy="1238250"/>
          </a:xfrm>
          <a:custGeom>
            <a:avLst/>
            <a:gdLst>
              <a:gd name="T0" fmla="*/ 2147483647 w 699"/>
              <a:gd name="T1" fmla="*/ 2147483647 h 508"/>
              <a:gd name="T2" fmla="*/ 2147483647 w 699"/>
              <a:gd name="T3" fmla="*/ 2147483647 h 508"/>
              <a:gd name="T4" fmla="*/ 2147483647 w 699"/>
              <a:gd name="T5" fmla="*/ 2147483647 h 508"/>
              <a:gd name="T6" fmla="*/ 2147483647 w 699"/>
              <a:gd name="T7" fmla="*/ 2147483647 h 508"/>
              <a:gd name="T8" fmla="*/ 2147483647 w 699"/>
              <a:gd name="T9" fmla="*/ 2147483647 h 508"/>
              <a:gd name="T10" fmla="*/ 2147483647 w 699"/>
              <a:gd name="T11" fmla="*/ 2147483647 h 508"/>
              <a:gd name="T12" fmla="*/ 2147483647 w 699"/>
              <a:gd name="T13" fmla="*/ 2147483647 h 508"/>
              <a:gd name="T14" fmla="*/ 2147483647 w 699"/>
              <a:gd name="T15" fmla="*/ 2147483647 h 508"/>
              <a:gd name="T16" fmla="*/ 2147483647 w 699"/>
              <a:gd name="T17" fmla="*/ 2147483647 h 508"/>
              <a:gd name="T18" fmla="*/ 2147483647 w 699"/>
              <a:gd name="T19" fmla="*/ 2147483647 h 508"/>
              <a:gd name="T20" fmla="*/ 2147483647 w 699"/>
              <a:gd name="T21" fmla="*/ 2147483647 h 508"/>
              <a:gd name="T22" fmla="*/ 2147483647 w 699"/>
              <a:gd name="T23" fmla="*/ 2147483647 h 508"/>
              <a:gd name="T24" fmla="*/ 2147483647 w 699"/>
              <a:gd name="T25" fmla="*/ 2147483647 h 508"/>
              <a:gd name="T26" fmla="*/ 2147483647 w 699"/>
              <a:gd name="T27" fmla="*/ 2147483647 h 508"/>
              <a:gd name="T28" fmla="*/ 2147483647 w 699"/>
              <a:gd name="T29" fmla="*/ 2147483647 h 508"/>
              <a:gd name="T30" fmla="*/ 2147483647 w 699"/>
              <a:gd name="T31" fmla="*/ 2147483647 h 508"/>
              <a:gd name="T32" fmla="*/ 2147483647 w 699"/>
              <a:gd name="T33" fmla="*/ 2147483647 h 508"/>
              <a:gd name="T34" fmla="*/ 2147483647 w 699"/>
              <a:gd name="T35" fmla="*/ 2147483647 h 508"/>
              <a:gd name="T36" fmla="*/ 2147483647 w 699"/>
              <a:gd name="T37" fmla="*/ 2147483647 h 508"/>
              <a:gd name="T38" fmla="*/ 2147483647 w 699"/>
              <a:gd name="T39" fmla="*/ 2147483647 h 508"/>
              <a:gd name="T40" fmla="*/ 2147483647 w 699"/>
              <a:gd name="T41" fmla="*/ 2147483647 h 508"/>
              <a:gd name="T42" fmla="*/ 2147483647 w 699"/>
              <a:gd name="T43" fmla="*/ 2147483647 h 508"/>
              <a:gd name="T44" fmla="*/ 2147483647 w 699"/>
              <a:gd name="T45" fmla="*/ 2147483647 h 508"/>
              <a:gd name="T46" fmla="*/ 2147483647 w 699"/>
              <a:gd name="T47" fmla="*/ 2147483647 h 508"/>
              <a:gd name="T48" fmla="*/ 2147483647 w 699"/>
              <a:gd name="T49" fmla="*/ 2147483647 h 508"/>
              <a:gd name="T50" fmla="*/ 2147483647 w 699"/>
              <a:gd name="T51" fmla="*/ 2147483647 h 508"/>
              <a:gd name="T52" fmla="*/ 2147483647 w 699"/>
              <a:gd name="T53" fmla="*/ 2147483647 h 508"/>
              <a:gd name="T54" fmla="*/ 2147483647 w 699"/>
              <a:gd name="T55" fmla="*/ 2147483647 h 508"/>
              <a:gd name="T56" fmla="*/ 2147483647 w 699"/>
              <a:gd name="T57" fmla="*/ 2147483647 h 508"/>
              <a:gd name="T58" fmla="*/ 2147483647 w 699"/>
              <a:gd name="T59" fmla="*/ 2147483647 h 508"/>
              <a:gd name="T60" fmla="*/ 2147483647 w 699"/>
              <a:gd name="T61" fmla="*/ 2147483647 h 508"/>
              <a:gd name="T62" fmla="*/ 2147483647 w 699"/>
              <a:gd name="T63" fmla="*/ 2147483647 h 508"/>
              <a:gd name="T64" fmla="*/ 2147483647 w 699"/>
              <a:gd name="T65" fmla="*/ 2147483647 h 508"/>
              <a:gd name="T66" fmla="*/ 2147483647 w 699"/>
              <a:gd name="T67" fmla="*/ 2147483647 h 508"/>
              <a:gd name="T68" fmla="*/ 2147483647 w 699"/>
              <a:gd name="T69" fmla="*/ 2147483647 h 508"/>
              <a:gd name="T70" fmla="*/ 2147483647 w 699"/>
              <a:gd name="T71" fmla="*/ 2147483647 h 508"/>
              <a:gd name="T72" fmla="*/ 2147483647 w 699"/>
              <a:gd name="T73" fmla="*/ 2147483647 h 508"/>
              <a:gd name="T74" fmla="*/ 2147483647 w 699"/>
              <a:gd name="T75" fmla="*/ 2147483647 h 508"/>
              <a:gd name="T76" fmla="*/ 2147483647 w 699"/>
              <a:gd name="T77" fmla="*/ 2147483647 h 5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99"/>
              <a:gd name="T118" fmla="*/ 0 h 508"/>
              <a:gd name="T119" fmla="*/ 699 w 699"/>
              <a:gd name="T120" fmla="*/ 508 h 5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99" h="508">
                <a:moveTo>
                  <a:pt x="335" y="13"/>
                </a:moveTo>
                <a:cubicBezTo>
                  <a:pt x="326" y="12"/>
                  <a:pt x="321" y="9"/>
                  <a:pt x="309" y="7"/>
                </a:cubicBezTo>
                <a:cubicBezTo>
                  <a:pt x="297" y="5"/>
                  <a:pt x="278" y="3"/>
                  <a:pt x="263" y="3"/>
                </a:cubicBezTo>
                <a:cubicBezTo>
                  <a:pt x="248" y="3"/>
                  <a:pt x="236" y="3"/>
                  <a:pt x="221" y="5"/>
                </a:cubicBezTo>
                <a:cubicBezTo>
                  <a:pt x="206" y="7"/>
                  <a:pt x="189" y="10"/>
                  <a:pt x="171" y="15"/>
                </a:cubicBezTo>
                <a:cubicBezTo>
                  <a:pt x="153" y="20"/>
                  <a:pt x="131" y="24"/>
                  <a:pt x="115" y="33"/>
                </a:cubicBezTo>
                <a:cubicBezTo>
                  <a:pt x="99" y="42"/>
                  <a:pt x="86" y="55"/>
                  <a:pt x="73" y="69"/>
                </a:cubicBezTo>
                <a:cubicBezTo>
                  <a:pt x="60" y="83"/>
                  <a:pt x="48" y="104"/>
                  <a:pt x="39" y="119"/>
                </a:cubicBezTo>
                <a:cubicBezTo>
                  <a:pt x="30" y="134"/>
                  <a:pt x="26" y="144"/>
                  <a:pt x="21" y="157"/>
                </a:cubicBezTo>
                <a:cubicBezTo>
                  <a:pt x="16" y="170"/>
                  <a:pt x="14" y="178"/>
                  <a:pt x="11" y="195"/>
                </a:cubicBezTo>
                <a:cubicBezTo>
                  <a:pt x="8" y="212"/>
                  <a:pt x="4" y="239"/>
                  <a:pt x="3" y="257"/>
                </a:cubicBezTo>
                <a:cubicBezTo>
                  <a:pt x="2" y="275"/>
                  <a:pt x="0" y="286"/>
                  <a:pt x="3" y="303"/>
                </a:cubicBezTo>
                <a:cubicBezTo>
                  <a:pt x="6" y="320"/>
                  <a:pt x="10" y="341"/>
                  <a:pt x="19" y="359"/>
                </a:cubicBezTo>
                <a:cubicBezTo>
                  <a:pt x="28" y="377"/>
                  <a:pt x="40" y="394"/>
                  <a:pt x="55" y="413"/>
                </a:cubicBezTo>
                <a:cubicBezTo>
                  <a:pt x="70" y="432"/>
                  <a:pt x="92" y="458"/>
                  <a:pt x="107" y="471"/>
                </a:cubicBezTo>
                <a:cubicBezTo>
                  <a:pt x="122" y="484"/>
                  <a:pt x="129" y="485"/>
                  <a:pt x="143" y="491"/>
                </a:cubicBezTo>
                <a:cubicBezTo>
                  <a:pt x="157" y="497"/>
                  <a:pt x="179" y="505"/>
                  <a:pt x="193" y="505"/>
                </a:cubicBezTo>
                <a:cubicBezTo>
                  <a:pt x="207" y="505"/>
                  <a:pt x="217" y="499"/>
                  <a:pt x="229" y="493"/>
                </a:cubicBezTo>
                <a:cubicBezTo>
                  <a:pt x="241" y="487"/>
                  <a:pt x="250" y="482"/>
                  <a:pt x="263" y="471"/>
                </a:cubicBezTo>
                <a:cubicBezTo>
                  <a:pt x="276" y="460"/>
                  <a:pt x="295" y="435"/>
                  <a:pt x="307" y="425"/>
                </a:cubicBezTo>
                <a:cubicBezTo>
                  <a:pt x="319" y="415"/>
                  <a:pt x="328" y="412"/>
                  <a:pt x="335" y="409"/>
                </a:cubicBezTo>
                <a:cubicBezTo>
                  <a:pt x="342" y="406"/>
                  <a:pt x="341" y="406"/>
                  <a:pt x="349" y="407"/>
                </a:cubicBezTo>
                <a:cubicBezTo>
                  <a:pt x="357" y="408"/>
                  <a:pt x="374" y="411"/>
                  <a:pt x="383" y="417"/>
                </a:cubicBezTo>
                <a:cubicBezTo>
                  <a:pt x="392" y="423"/>
                  <a:pt x="397" y="434"/>
                  <a:pt x="405" y="443"/>
                </a:cubicBezTo>
                <a:cubicBezTo>
                  <a:pt x="413" y="452"/>
                  <a:pt x="423" y="465"/>
                  <a:pt x="431" y="473"/>
                </a:cubicBezTo>
                <a:cubicBezTo>
                  <a:pt x="439" y="481"/>
                  <a:pt x="443" y="485"/>
                  <a:pt x="455" y="491"/>
                </a:cubicBezTo>
                <a:cubicBezTo>
                  <a:pt x="467" y="497"/>
                  <a:pt x="487" y="506"/>
                  <a:pt x="503" y="507"/>
                </a:cubicBezTo>
                <a:cubicBezTo>
                  <a:pt x="519" y="508"/>
                  <a:pt x="535" y="503"/>
                  <a:pt x="553" y="495"/>
                </a:cubicBezTo>
                <a:cubicBezTo>
                  <a:pt x="571" y="487"/>
                  <a:pt x="593" y="475"/>
                  <a:pt x="611" y="459"/>
                </a:cubicBezTo>
                <a:cubicBezTo>
                  <a:pt x="629" y="443"/>
                  <a:pt x="650" y="423"/>
                  <a:pt x="663" y="401"/>
                </a:cubicBezTo>
                <a:cubicBezTo>
                  <a:pt x="676" y="379"/>
                  <a:pt x="686" y="356"/>
                  <a:pt x="691" y="327"/>
                </a:cubicBezTo>
                <a:cubicBezTo>
                  <a:pt x="696" y="298"/>
                  <a:pt x="699" y="257"/>
                  <a:pt x="695" y="225"/>
                </a:cubicBezTo>
                <a:cubicBezTo>
                  <a:pt x="691" y="193"/>
                  <a:pt x="682" y="161"/>
                  <a:pt x="669" y="133"/>
                </a:cubicBezTo>
                <a:cubicBezTo>
                  <a:pt x="656" y="105"/>
                  <a:pt x="636" y="78"/>
                  <a:pt x="617" y="59"/>
                </a:cubicBezTo>
                <a:cubicBezTo>
                  <a:pt x="598" y="40"/>
                  <a:pt x="580" y="30"/>
                  <a:pt x="555" y="21"/>
                </a:cubicBezTo>
                <a:cubicBezTo>
                  <a:pt x="530" y="12"/>
                  <a:pt x="487" y="6"/>
                  <a:pt x="465" y="3"/>
                </a:cubicBezTo>
                <a:cubicBezTo>
                  <a:pt x="443" y="0"/>
                  <a:pt x="440" y="3"/>
                  <a:pt x="423" y="5"/>
                </a:cubicBezTo>
                <a:cubicBezTo>
                  <a:pt x="406" y="7"/>
                  <a:pt x="379" y="11"/>
                  <a:pt x="365" y="13"/>
                </a:cubicBezTo>
                <a:cubicBezTo>
                  <a:pt x="351" y="15"/>
                  <a:pt x="344" y="14"/>
                  <a:pt x="335" y="13"/>
                </a:cubicBezTo>
                <a:close/>
              </a:path>
            </a:pathLst>
          </a:custGeom>
          <a:solidFill>
            <a:schemeClr val="accent1"/>
          </a:solidFill>
          <a:ln w="38100">
            <a:solidFill>
              <a:schemeClr val="bg1"/>
            </a:solidFill>
            <a:round/>
            <a:headEnd/>
            <a:tailEnd/>
          </a:ln>
        </p:spPr>
        <p:txBody>
          <a:bodyPr/>
          <a:lstStyle/>
          <a:p>
            <a:endParaRPr lang="en-US"/>
          </a:p>
        </p:txBody>
      </p:sp>
      <p:sp>
        <p:nvSpPr>
          <p:cNvPr id="34824" name="Freeform 8"/>
          <p:cNvSpPr>
            <a:spLocks/>
          </p:cNvSpPr>
          <p:nvPr/>
        </p:nvSpPr>
        <p:spPr bwMode="auto">
          <a:xfrm>
            <a:off x="5337175" y="4745038"/>
            <a:ext cx="387350" cy="412750"/>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
        <p:nvSpPr>
          <p:cNvPr id="34825" name="Freeform 7"/>
          <p:cNvSpPr>
            <a:spLocks/>
          </p:cNvSpPr>
          <p:nvPr/>
        </p:nvSpPr>
        <p:spPr bwMode="auto">
          <a:xfrm>
            <a:off x="468313" y="4735513"/>
            <a:ext cx="1184275" cy="1357312"/>
          </a:xfrm>
          <a:custGeom>
            <a:avLst/>
            <a:gdLst>
              <a:gd name="T0" fmla="*/ 2147483647 w 546"/>
              <a:gd name="T1" fmla="*/ 2147483647 h 557"/>
              <a:gd name="T2" fmla="*/ 2147483647 w 546"/>
              <a:gd name="T3" fmla="*/ 2147483647 h 557"/>
              <a:gd name="T4" fmla="*/ 2147483647 w 546"/>
              <a:gd name="T5" fmla="*/ 2147483647 h 557"/>
              <a:gd name="T6" fmla="*/ 2147483647 w 546"/>
              <a:gd name="T7" fmla="*/ 2147483647 h 557"/>
              <a:gd name="T8" fmla="*/ 2147483647 w 546"/>
              <a:gd name="T9" fmla="*/ 2147483647 h 557"/>
              <a:gd name="T10" fmla="*/ 2147483647 w 546"/>
              <a:gd name="T11" fmla="*/ 2147483647 h 557"/>
              <a:gd name="T12" fmla="*/ 2147483647 w 546"/>
              <a:gd name="T13" fmla="*/ 2147483647 h 557"/>
              <a:gd name="T14" fmla="*/ 2147483647 w 546"/>
              <a:gd name="T15" fmla="*/ 2147483647 h 557"/>
              <a:gd name="T16" fmla="*/ 2147483647 w 546"/>
              <a:gd name="T17" fmla="*/ 2147483647 h 557"/>
              <a:gd name="T18" fmla="*/ 2147483647 w 546"/>
              <a:gd name="T19" fmla="*/ 2147483647 h 557"/>
              <a:gd name="T20" fmla="*/ 2147483647 w 546"/>
              <a:gd name="T21" fmla="*/ 2147483647 h 557"/>
              <a:gd name="T22" fmla="*/ 2147483647 w 546"/>
              <a:gd name="T23" fmla="*/ 2147483647 h 557"/>
              <a:gd name="T24" fmla="*/ 2147483647 w 546"/>
              <a:gd name="T25" fmla="*/ 2147483647 h 557"/>
              <a:gd name="T26" fmla="*/ 2147483647 w 546"/>
              <a:gd name="T27" fmla="*/ 2147483647 h 557"/>
              <a:gd name="T28" fmla="*/ 2147483647 w 546"/>
              <a:gd name="T29" fmla="*/ 2147483647 h 557"/>
              <a:gd name="T30" fmla="*/ 2147483647 w 546"/>
              <a:gd name="T31" fmla="*/ 2147483647 h 557"/>
              <a:gd name="T32" fmla="*/ 2147483647 w 546"/>
              <a:gd name="T33" fmla="*/ 2147483647 h 557"/>
              <a:gd name="T34" fmla="*/ 2147483647 w 546"/>
              <a:gd name="T35" fmla="*/ 2147483647 h 557"/>
              <a:gd name="T36" fmla="*/ 2147483647 w 546"/>
              <a:gd name="T37" fmla="*/ 2147483647 h 557"/>
              <a:gd name="T38" fmla="*/ 2147483647 w 546"/>
              <a:gd name="T39" fmla="*/ 2147483647 h 557"/>
              <a:gd name="T40" fmla="*/ 2147483647 w 546"/>
              <a:gd name="T41" fmla="*/ 2147483647 h 557"/>
              <a:gd name="T42" fmla="*/ 2147483647 w 546"/>
              <a:gd name="T43" fmla="*/ 2147483647 h 557"/>
              <a:gd name="T44" fmla="*/ 2147483647 w 546"/>
              <a:gd name="T45" fmla="*/ 2147483647 h 557"/>
              <a:gd name="T46" fmla="*/ 2147483647 w 546"/>
              <a:gd name="T47" fmla="*/ 2147483647 h 557"/>
              <a:gd name="T48" fmla="*/ 2147483647 w 546"/>
              <a:gd name="T49" fmla="*/ 2147483647 h 557"/>
              <a:gd name="T50" fmla="*/ 2147483647 w 546"/>
              <a:gd name="T51" fmla="*/ 2147483647 h 557"/>
              <a:gd name="T52" fmla="*/ 2147483647 w 546"/>
              <a:gd name="T53" fmla="*/ 2147483647 h 557"/>
              <a:gd name="T54" fmla="*/ 2147483647 w 546"/>
              <a:gd name="T55" fmla="*/ 2147483647 h 557"/>
              <a:gd name="T56" fmla="*/ 2147483647 w 546"/>
              <a:gd name="T57" fmla="*/ 0 h 557"/>
              <a:gd name="T58" fmla="*/ 2147483647 w 546"/>
              <a:gd name="T59" fmla="*/ 2147483647 h 557"/>
              <a:gd name="T60" fmla="*/ 2147483647 w 546"/>
              <a:gd name="T61" fmla="*/ 2147483647 h 5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6"/>
              <a:gd name="T94" fmla="*/ 0 h 557"/>
              <a:gd name="T95" fmla="*/ 546 w 546"/>
              <a:gd name="T96" fmla="*/ 557 h 55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6" h="557">
                <a:moveTo>
                  <a:pt x="273" y="18"/>
                </a:moveTo>
                <a:cubicBezTo>
                  <a:pt x="259" y="18"/>
                  <a:pt x="244" y="13"/>
                  <a:pt x="229" y="10"/>
                </a:cubicBezTo>
                <a:cubicBezTo>
                  <a:pt x="214" y="7"/>
                  <a:pt x="197" y="3"/>
                  <a:pt x="183" y="2"/>
                </a:cubicBezTo>
                <a:cubicBezTo>
                  <a:pt x="169" y="1"/>
                  <a:pt x="157" y="0"/>
                  <a:pt x="143" y="2"/>
                </a:cubicBezTo>
                <a:cubicBezTo>
                  <a:pt x="129" y="4"/>
                  <a:pt x="111" y="6"/>
                  <a:pt x="97" y="12"/>
                </a:cubicBezTo>
                <a:cubicBezTo>
                  <a:pt x="83" y="18"/>
                  <a:pt x="70" y="28"/>
                  <a:pt x="59" y="38"/>
                </a:cubicBezTo>
                <a:cubicBezTo>
                  <a:pt x="48" y="48"/>
                  <a:pt x="37" y="61"/>
                  <a:pt x="29" y="74"/>
                </a:cubicBezTo>
                <a:cubicBezTo>
                  <a:pt x="21" y="87"/>
                  <a:pt x="16" y="99"/>
                  <a:pt x="11" y="116"/>
                </a:cubicBezTo>
                <a:cubicBezTo>
                  <a:pt x="6" y="133"/>
                  <a:pt x="0" y="152"/>
                  <a:pt x="1" y="178"/>
                </a:cubicBezTo>
                <a:cubicBezTo>
                  <a:pt x="2" y="204"/>
                  <a:pt x="3" y="234"/>
                  <a:pt x="15" y="270"/>
                </a:cubicBezTo>
                <a:cubicBezTo>
                  <a:pt x="27" y="306"/>
                  <a:pt x="53" y="356"/>
                  <a:pt x="73" y="392"/>
                </a:cubicBezTo>
                <a:cubicBezTo>
                  <a:pt x="93" y="428"/>
                  <a:pt x="116" y="461"/>
                  <a:pt x="133" y="486"/>
                </a:cubicBezTo>
                <a:cubicBezTo>
                  <a:pt x="150" y="511"/>
                  <a:pt x="162" y="532"/>
                  <a:pt x="175" y="544"/>
                </a:cubicBezTo>
                <a:cubicBezTo>
                  <a:pt x="188" y="556"/>
                  <a:pt x="200" y="555"/>
                  <a:pt x="211" y="556"/>
                </a:cubicBezTo>
                <a:cubicBezTo>
                  <a:pt x="222" y="557"/>
                  <a:pt x="232" y="554"/>
                  <a:pt x="239" y="552"/>
                </a:cubicBezTo>
                <a:cubicBezTo>
                  <a:pt x="246" y="550"/>
                  <a:pt x="248" y="546"/>
                  <a:pt x="253" y="542"/>
                </a:cubicBezTo>
                <a:cubicBezTo>
                  <a:pt x="258" y="538"/>
                  <a:pt x="262" y="530"/>
                  <a:pt x="269" y="530"/>
                </a:cubicBezTo>
                <a:cubicBezTo>
                  <a:pt x="276" y="530"/>
                  <a:pt x="289" y="538"/>
                  <a:pt x="297" y="542"/>
                </a:cubicBezTo>
                <a:cubicBezTo>
                  <a:pt x="305" y="546"/>
                  <a:pt x="311" y="550"/>
                  <a:pt x="317" y="552"/>
                </a:cubicBezTo>
                <a:cubicBezTo>
                  <a:pt x="323" y="554"/>
                  <a:pt x="327" y="557"/>
                  <a:pt x="335" y="556"/>
                </a:cubicBezTo>
                <a:cubicBezTo>
                  <a:pt x="343" y="555"/>
                  <a:pt x="353" y="557"/>
                  <a:pt x="365" y="548"/>
                </a:cubicBezTo>
                <a:cubicBezTo>
                  <a:pt x="377" y="539"/>
                  <a:pt x="390" y="528"/>
                  <a:pt x="407" y="502"/>
                </a:cubicBezTo>
                <a:cubicBezTo>
                  <a:pt x="424" y="476"/>
                  <a:pt x="450" y="427"/>
                  <a:pt x="469" y="392"/>
                </a:cubicBezTo>
                <a:cubicBezTo>
                  <a:pt x="488" y="357"/>
                  <a:pt x="507" y="324"/>
                  <a:pt x="519" y="294"/>
                </a:cubicBezTo>
                <a:cubicBezTo>
                  <a:pt x="531" y="264"/>
                  <a:pt x="540" y="241"/>
                  <a:pt x="543" y="212"/>
                </a:cubicBezTo>
                <a:cubicBezTo>
                  <a:pt x="546" y="183"/>
                  <a:pt x="542" y="148"/>
                  <a:pt x="535" y="122"/>
                </a:cubicBezTo>
                <a:cubicBezTo>
                  <a:pt x="528" y="96"/>
                  <a:pt x="514" y="76"/>
                  <a:pt x="499" y="58"/>
                </a:cubicBezTo>
                <a:cubicBezTo>
                  <a:pt x="484" y="40"/>
                  <a:pt x="466" y="22"/>
                  <a:pt x="447" y="12"/>
                </a:cubicBezTo>
                <a:cubicBezTo>
                  <a:pt x="428" y="2"/>
                  <a:pt x="408" y="0"/>
                  <a:pt x="385" y="0"/>
                </a:cubicBezTo>
                <a:cubicBezTo>
                  <a:pt x="362" y="0"/>
                  <a:pt x="329" y="7"/>
                  <a:pt x="311" y="10"/>
                </a:cubicBezTo>
                <a:cubicBezTo>
                  <a:pt x="293" y="13"/>
                  <a:pt x="287" y="18"/>
                  <a:pt x="273" y="18"/>
                </a:cubicBezTo>
                <a:close/>
              </a:path>
            </a:pathLst>
          </a:custGeom>
          <a:solidFill>
            <a:schemeClr val="accent1"/>
          </a:solidFill>
          <a:ln w="38100">
            <a:solidFill>
              <a:schemeClr val="bg1"/>
            </a:solidFill>
            <a:round/>
            <a:headEnd/>
            <a:tailEnd/>
          </a:ln>
        </p:spPr>
        <p:txBody>
          <a:bodyPr/>
          <a:lstStyle/>
          <a:p>
            <a:endParaRPr lang="en-US"/>
          </a:p>
        </p:txBody>
      </p:sp>
      <p:sp>
        <p:nvSpPr>
          <p:cNvPr id="34826" name="Freeform 8"/>
          <p:cNvSpPr>
            <a:spLocks/>
          </p:cNvSpPr>
          <p:nvPr/>
        </p:nvSpPr>
        <p:spPr bwMode="auto">
          <a:xfrm>
            <a:off x="858838" y="4797425"/>
            <a:ext cx="387350" cy="412750"/>
          </a:xfrm>
          <a:custGeom>
            <a:avLst/>
            <a:gdLst>
              <a:gd name="T0" fmla="*/ 2147483647 w 180"/>
              <a:gd name="T1" fmla="*/ 0 h 180"/>
              <a:gd name="T2" fmla="*/ 2147483647 w 180"/>
              <a:gd name="T3" fmla="*/ 2147483647 h 180"/>
              <a:gd name="T4" fmla="*/ 2147483647 w 180"/>
              <a:gd name="T5" fmla="*/ 2147483647 h 180"/>
              <a:gd name="T6" fmla="*/ 2147483647 w 180"/>
              <a:gd name="T7" fmla="*/ 2147483647 h 180"/>
              <a:gd name="T8" fmla="*/ 2147483647 w 180"/>
              <a:gd name="T9" fmla="*/ 2147483647 h 180"/>
              <a:gd name="T10" fmla="*/ 2147483647 w 180"/>
              <a:gd name="T11" fmla="*/ 2147483647 h 180"/>
              <a:gd name="T12" fmla="*/ 2147483647 w 180"/>
              <a:gd name="T13" fmla="*/ 2147483647 h 180"/>
              <a:gd name="T14" fmla="*/ 2147483647 w 180"/>
              <a:gd name="T15" fmla="*/ 2147483647 h 180"/>
              <a:gd name="T16" fmla="*/ 2147483647 w 180"/>
              <a:gd name="T17" fmla="*/ 2147483647 h 180"/>
              <a:gd name="T18" fmla="*/ 0 w 180"/>
              <a:gd name="T19" fmla="*/ 2147483647 h 180"/>
              <a:gd name="T20" fmla="*/ 2147483647 w 180"/>
              <a:gd name="T21" fmla="*/ 2147483647 h 180"/>
              <a:gd name="T22" fmla="*/ 2147483647 w 180"/>
              <a:gd name="T23" fmla="*/ 2147483647 h 180"/>
              <a:gd name="T24" fmla="*/ 2147483647 w 180"/>
              <a:gd name="T25" fmla="*/ 2147483647 h 180"/>
              <a:gd name="T26" fmla="*/ 2147483647 w 180"/>
              <a:gd name="T27" fmla="*/ 2147483647 h 180"/>
              <a:gd name="T28" fmla="*/ 2147483647 w 180"/>
              <a:gd name="T29" fmla="*/ 2147483647 h 180"/>
              <a:gd name="T30" fmla="*/ 2147483647 w 180"/>
              <a:gd name="T31" fmla="*/ 2147483647 h 180"/>
              <a:gd name="T32" fmla="*/ 2147483647 w 180"/>
              <a:gd name="T33" fmla="*/ 2147483647 h 180"/>
              <a:gd name="T34" fmla="*/ 2147483647 w 180"/>
              <a:gd name="T35" fmla="*/ 2147483647 h 180"/>
              <a:gd name="T36" fmla="*/ 2147483647 w 180"/>
              <a:gd name="T37" fmla="*/ 2147483647 h 180"/>
              <a:gd name="T38" fmla="*/ 2147483647 w 180"/>
              <a:gd name="T39" fmla="*/ 2147483647 h 180"/>
              <a:gd name="T40" fmla="*/ 2147483647 w 180"/>
              <a:gd name="T41" fmla="*/ 2147483647 h 180"/>
              <a:gd name="T42" fmla="*/ 2147483647 w 180"/>
              <a:gd name="T43" fmla="*/ 2147483647 h 180"/>
              <a:gd name="T44" fmla="*/ 2147483647 w 180"/>
              <a:gd name="T45" fmla="*/ 2147483647 h 180"/>
              <a:gd name="T46" fmla="*/ 2147483647 w 180"/>
              <a:gd name="T47" fmla="*/ 2147483647 h 180"/>
              <a:gd name="T48" fmla="*/ 2147483647 w 180"/>
              <a:gd name="T49" fmla="*/ 2147483647 h 180"/>
              <a:gd name="T50" fmla="*/ 2147483647 w 180"/>
              <a:gd name="T51" fmla="*/ 2147483647 h 180"/>
              <a:gd name="T52" fmla="*/ 2147483647 w 180"/>
              <a:gd name="T53" fmla="*/ 2147483647 h 180"/>
              <a:gd name="T54" fmla="*/ 2147483647 w 180"/>
              <a:gd name="T55" fmla="*/ 2147483647 h 180"/>
              <a:gd name="T56" fmla="*/ 2147483647 w 180"/>
              <a:gd name="T57" fmla="*/ 2147483647 h 180"/>
              <a:gd name="T58" fmla="*/ 2147483647 w 180"/>
              <a:gd name="T59" fmla="*/ 2147483647 h 180"/>
              <a:gd name="T60" fmla="*/ 2147483647 w 180"/>
              <a:gd name="T61" fmla="*/ 2147483647 h 180"/>
              <a:gd name="T62" fmla="*/ 2147483647 w 180"/>
              <a:gd name="T63" fmla="*/ 2147483647 h 180"/>
              <a:gd name="T64" fmla="*/ 2147483647 w 180"/>
              <a:gd name="T65" fmla="*/ 2147483647 h 180"/>
              <a:gd name="T66" fmla="*/ 2147483647 w 180"/>
              <a:gd name="T67" fmla="*/ 2147483647 h 180"/>
              <a:gd name="T68" fmla="*/ 2147483647 w 180"/>
              <a:gd name="T69" fmla="*/ 2147483647 h 180"/>
              <a:gd name="T70" fmla="*/ 2147483647 w 180"/>
              <a:gd name="T71" fmla="*/ 2147483647 h 180"/>
              <a:gd name="T72" fmla="*/ 2147483647 w 180"/>
              <a:gd name="T73" fmla="*/ 2147483647 h 180"/>
              <a:gd name="T74" fmla="*/ 2147483647 w 180"/>
              <a:gd name="T75" fmla="*/ 0 h 1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0"/>
              <a:gd name="T115" fmla="*/ 0 h 180"/>
              <a:gd name="T116" fmla="*/ 180 w 180"/>
              <a:gd name="T117" fmla="*/ 180 h 1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0" h="180">
                <a:moveTo>
                  <a:pt x="92" y="0"/>
                </a:moveTo>
                <a:lnTo>
                  <a:pt x="84" y="16"/>
                </a:lnTo>
                <a:lnTo>
                  <a:pt x="80" y="42"/>
                </a:lnTo>
                <a:lnTo>
                  <a:pt x="74" y="52"/>
                </a:lnTo>
                <a:lnTo>
                  <a:pt x="60" y="56"/>
                </a:lnTo>
                <a:lnTo>
                  <a:pt x="48" y="58"/>
                </a:lnTo>
                <a:lnTo>
                  <a:pt x="34" y="50"/>
                </a:lnTo>
                <a:lnTo>
                  <a:pt x="20" y="42"/>
                </a:lnTo>
                <a:lnTo>
                  <a:pt x="8" y="38"/>
                </a:lnTo>
                <a:lnTo>
                  <a:pt x="0" y="48"/>
                </a:lnTo>
                <a:lnTo>
                  <a:pt x="14" y="68"/>
                </a:lnTo>
                <a:lnTo>
                  <a:pt x="26" y="68"/>
                </a:lnTo>
                <a:lnTo>
                  <a:pt x="44" y="72"/>
                </a:lnTo>
                <a:lnTo>
                  <a:pt x="48" y="106"/>
                </a:lnTo>
                <a:lnTo>
                  <a:pt x="46" y="118"/>
                </a:lnTo>
                <a:lnTo>
                  <a:pt x="42" y="140"/>
                </a:lnTo>
                <a:lnTo>
                  <a:pt x="46" y="164"/>
                </a:lnTo>
                <a:lnTo>
                  <a:pt x="60" y="172"/>
                </a:lnTo>
                <a:lnTo>
                  <a:pt x="74" y="180"/>
                </a:lnTo>
                <a:lnTo>
                  <a:pt x="90" y="180"/>
                </a:lnTo>
                <a:lnTo>
                  <a:pt x="104" y="180"/>
                </a:lnTo>
                <a:lnTo>
                  <a:pt x="122" y="168"/>
                </a:lnTo>
                <a:lnTo>
                  <a:pt x="130" y="154"/>
                </a:lnTo>
                <a:lnTo>
                  <a:pt x="134" y="134"/>
                </a:lnTo>
                <a:lnTo>
                  <a:pt x="132" y="118"/>
                </a:lnTo>
                <a:lnTo>
                  <a:pt x="128" y="102"/>
                </a:lnTo>
                <a:lnTo>
                  <a:pt x="128" y="84"/>
                </a:lnTo>
                <a:lnTo>
                  <a:pt x="150" y="70"/>
                </a:lnTo>
                <a:lnTo>
                  <a:pt x="170" y="68"/>
                </a:lnTo>
                <a:lnTo>
                  <a:pt x="180" y="60"/>
                </a:lnTo>
                <a:lnTo>
                  <a:pt x="174" y="46"/>
                </a:lnTo>
                <a:lnTo>
                  <a:pt x="156" y="48"/>
                </a:lnTo>
                <a:lnTo>
                  <a:pt x="146" y="56"/>
                </a:lnTo>
                <a:lnTo>
                  <a:pt x="136" y="64"/>
                </a:lnTo>
                <a:lnTo>
                  <a:pt x="116" y="62"/>
                </a:lnTo>
                <a:lnTo>
                  <a:pt x="106" y="48"/>
                </a:lnTo>
                <a:lnTo>
                  <a:pt x="102" y="24"/>
                </a:lnTo>
                <a:lnTo>
                  <a:pt x="92" y="0"/>
                </a:lnTo>
                <a:close/>
              </a:path>
            </a:pathLst>
          </a:custGeom>
          <a:solidFill>
            <a:schemeClr val="accent1"/>
          </a:solidFill>
          <a:ln w="9525">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meded.ucsd.edu/clinicalmed/thorax_pectus_ex3.jpg"/>
          <p:cNvPicPr>
            <a:picLocks noChangeAspect="1" noChangeArrowheads="1"/>
          </p:cNvPicPr>
          <p:nvPr/>
        </p:nvPicPr>
        <p:blipFill>
          <a:blip r:embed="rId2"/>
          <a:srcRect/>
          <a:stretch>
            <a:fillRect/>
          </a:stretch>
        </p:blipFill>
        <p:spPr bwMode="auto">
          <a:xfrm>
            <a:off x="900113" y="1933575"/>
            <a:ext cx="3335337" cy="3800475"/>
          </a:xfrm>
          <a:prstGeom prst="rect">
            <a:avLst/>
          </a:prstGeom>
          <a:noFill/>
          <a:ln w="9525">
            <a:noFill/>
            <a:miter lim="800000"/>
            <a:headEnd/>
            <a:tailEnd/>
          </a:ln>
        </p:spPr>
      </p:pic>
      <p:pic>
        <p:nvPicPr>
          <p:cNvPr id="35843" name="Picture 4" descr="http://meded.ucsd.edu/clinicalmed/thorax_pectus_ex_xray2.jpg"/>
          <p:cNvPicPr>
            <a:picLocks noChangeAspect="1" noChangeArrowheads="1"/>
          </p:cNvPicPr>
          <p:nvPr/>
        </p:nvPicPr>
        <p:blipFill>
          <a:blip r:embed="rId3"/>
          <a:srcRect/>
          <a:stretch>
            <a:fillRect/>
          </a:stretch>
        </p:blipFill>
        <p:spPr bwMode="auto">
          <a:xfrm>
            <a:off x="4821238" y="1933575"/>
            <a:ext cx="3638550" cy="3800475"/>
          </a:xfrm>
          <a:prstGeom prst="rect">
            <a:avLst/>
          </a:prstGeom>
          <a:noFill/>
          <a:ln w="9525">
            <a:noFill/>
            <a:miter lim="800000"/>
            <a:headEnd/>
            <a:tailEnd/>
          </a:ln>
        </p:spPr>
      </p:pic>
      <p:sp>
        <p:nvSpPr>
          <p:cNvPr id="4" name="Rectangle 2"/>
          <p:cNvSpPr txBox="1">
            <a:spLocks noChangeArrowheads="1"/>
          </p:cNvSpPr>
          <p:nvPr/>
        </p:nvSpPr>
        <p:spPr>
          <a:xfrm>
            <a:off x="685800" y="609600"/>
            <a:ext cx="7772400" cy="1143000"/>
          </a:xfrm>
          <a:prstGeom prst="rect">
            <a:avLst/>
          </a:prstGeom>
        </p:spPr>
        <p:txBody>
          <a:bodyPr/>
          <a:lstStyle/>
          <a:p>
            <a:pPr algn="ctr" eaLnBrk="0" hangingPunct="0">
              <a:defRPr/>
            </a:pPr>
            <a:r>
              <a:rPr lang="sr-Latn-RS" sz="4400" b="0" kern="0" dirty="0" err="1">
                <a:latin typeface="+mj-lt"/>
                <a:ea typeface="+mj-ea"/>
                <a:cs typeface="+mj-cs"/>
              </a:rPr>
              <a:t>P</a:t>
            </a:r>
            <a:r>
              <a:rPr lang="en" sz="4400" b="0" kern="0" dirty="0" smtClean="0">
                <a:latin typeface="+mj-lt"/>
                <a:ea typeface="+mj-ea"/>
                <a:cs typeface="+mj-cs"/>
              </a:rPr>
              <a:t>ectus excavat</a:t>
            </a:r>
            <a:r>
              <a:rPr lang="sr-Latn-RS" sz="4400" b="0" kern="0" dirty="0" smtClean="0">
                <a:latin typeface="+mj-lt"/>
                <a:ea typeface="+mj-ea"/>
                <a:cs typeface="+mj-cs"/>
              </a:rPr>
              <a:t>u</a:t>
            </a:r>
            <a:r>
              <a:rPr lang="en" sz="4400" b="0" kern="0" dirty="0" smtClean="0">
                <a:latin typeface="+mj-lt"/>
                <a:ea typeface="+mj-ea"/>
                <a:cs typeface="+mj-cs"/>
              </a:rPr>
              <a:t>s</a:t>
            </a:r>
            <a:endParaRPr lang="en-US" sz="4400" b="0" kern="0" dirty="0">
              <a:latin typeface="+mj-lt"/>
              <a:ea typeface="+mj-ea"/>
              <a:cs typeface="+mj-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noFill/>
        </p:spPr>
        <p:txBody>
          <a:bodyPr/>
          <a:lstStyle/>
          <a:p>
            <a:pPr eaLnBrk="1" hangingPunct="1"/>
            <a:r>
              <a:rPr lang="en" sz="4000" b="1" smtClean="0">
                <a:solidFill>
                  <a:schemeClr val="tx1"/>
                </a:solidFill>
              </a:rPr>
              <a:t>Change in the position of the ribs</a:t>
            </a:r>
          </a:p>
        </p:txBody>
      </p:sp>
      <p:sp>
        <p:nvSpPr>
          <p:cNvPr id="36867" name="Rectangle 3"/>
          <p:cNvSpPr>
            <a:spLocks noGrp="1" noChangeArrowheads="1"/>
          </p:cNvSpPr>
          <p:nvPr>
            <p:ph idx="1"/>
          </p:nvPr>
        </p:nvSpPr>
        <p:spPr>
          <a:xfrm>
            <a:off x="250825" y="2770188"/>
            <a:ext cx="8713788" cy="4114800"/>
          </a:xfrm>
        </p:spPr>
        <p:txBody>
          <a:bodyPr/>
          <a:lstStyle/>
          <a:p>
            <a:pPr eaLnBrk="1" hangingPunct="1"/>
            <a:r>
              <a:rPr lang="en" sz="3600" dirty="0" smtClean="0">
                <a:solidFill>
                  <a:srgbClr val="FF0000"/>
                </a:solidFill>
              </a:rPr>
              <a:t>Narrowing of one hemithorax </a:t>
            </a:r>
            <a:r>
              <a:rPr lang="en" dirty="0" smtClean="0"/>
              <a:t>with narrow intercostal spaces</a:t>
            </a:r>
          </a:p>
          <a:p>
            <a:pPr eaLnBrk="1" hangingPunct="1"/>
            <a:r>
              <a:rPr lang="en" dirty="0" smtClean="0"/>
              <a:t>Adhesive pleuritis, fibrothorax, lung atelectasis</a:t>
            </a:r>
          </a:p>
          <a:p>
            <a:pPr eaLnBrk="1" hangingPunct="1"/>
            <a:r>
              <a:rPr lang="en" dirty="0" smtClean="0"/>
              <a:t>Expansion, bulging of the opposite</a:t>
            </a:r>
            <a:r>
              <a:rPr lang="sr-Latn-RS" dirty="0" smtClean="0"/>
              <a:t> -</a:t>
            </a:r>
            <a:r>
              <a:rPr lang="en" dirty="0" smtClean="0"/>
              <a:t> healthy hemithorax</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p:nvPr>
        </p:nvSpPr>
        <p:spPr>
          <a:xfrm>
            <a:off x="1311275" y="260350"/>
            <a:ext cx="8229600" cy="1143000"/>
          </a:xfrm>
          <a:noFill/>
        </p:spPr>
        <p:txBody>
          <a:bodyPr/>
          <a:lstStyle/>
          <a:p>
            <a:pPr eaLnBrk="1" hangingPunct="1"/>
            <a:r>
              <a:rPr lang="en" sz="4000" b="1" smtClean="0">
                <a:solidFill>
                  <a:schemeClr val="tx1"/>
                </a:solidFill>
              </a:rPr>
              <a:t>Change in the position of the ribs</a:t>
            </a:r>
          </a:p>
        </p:txBody>
      </p:sp>
      <p:sp>
        <p:nvSpPr>
          <p:cNvPr id="37891" name="Rectangle 2"/>
          <p:cNvSpPr>
            <a:spLocks noGrp="1" noChangeArrowheads="1"/>
          </p:cNvSpPr>
          <p:nvPr>
            <p:ph idx="1"/>
          </p:nvPr>
        </p:nvSpPr>
        <p:spPr>
          <a:xfrm>
            <a:off x="250825" y="2409825"/>
            <a:ext cx="8569325" cy="4114800"/>
          </a:xfrm>
        </p:spPr>
        <p:txBody>
          <a:bodyPr/>
          <a:lstStyle/>
          <a:p>
            <a:pPr eaLnBrk="1" hangingPunct="1"/>
            <a:r>
              <a:rPr lang="en" sz="3600" smtClean="0">
                <a:solidFill>
                  <a:srgbClr val="FF0000"/>
                </a:solidFill>
              </a:rPr>
              <a:t>Expansion of one hemithorax</a:t>
            </a:r>
          </a:p>
          <a:p>
            <a:pPr eaLnBrk="1" hangingPunct="1"/>
            <a:r>
              <a:rPr lang="en" smtClean="0"/>
              <a:t>widened intercostal spaces</a:t>
            </a:r>
          </a:p>
          <a:p>
            <a:pPr eaLnBrk="1" hangingPunct="1"/>
            <a:r>
              <a:rPr lang="en" smtClean="0"/>
              <a:t>the presence of a large amount of fluid (transudate, exudate)</a:t>
            </a:r>
          </a:p>
          <a:p>
            <a:pPr eaLnBrk="1" hangingPunct="1"/>
            <a:r>
              <a:rPr lang="en" smtClean="0"/>
              <a:t>Presence of air (pneumothorax)</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404813"/>
            <a:ext cx="8062913" cy="1143000"/>
          </a:xfrm>
        </p:spPr>
        <p:txBody>
          <a:bodyPr/>
          <a:lstStyle/>
          <a:p>
            <a:pPr eaLnBrk="1" hangingPunct="1"/>
            <a:r>
              <a:rPr lang="en" sz="4000" b="1" dirty="0" smtClean="0">
                <a:solidFill>
                  <a:schemeClr val="tx1"/>
                </a:solidFill>
              </a:rPr>
              <a:t>Deformities </a:t>
            </a:r>
            <a:r>
              <a:rPr lang="sr-Latn-RS" sz="4000" b="1" dirty="0" smtClean="0">
                <a:solidFill>
                  <a:schemeClr val="tx1"/>
                </a:solidFill>
              </a:rPr>
              <a:t>of the </a:t>
            </a:r>
            <a:r>
              <a:rPr lang="en" sz="4000" b="1" dirty="0" smtClean="0">
                <a:solidFill>
                  <a:schemeClr val="tx1"/>
                </a:solidFill>
              </a:rPr>
              <a:t>soft tissues</a:t>
            </a:r>
          </a:p>
        </p:txBody>
      </p:sp>
      <p:sp>
        <p:nvSpPr>
          <p:cNvPr id="38915" name="Rectangle 3"/>
          <p:cNvSpPr>
            <a:spLocks noGrp="1" noChangeArrowheads="1"/>
          </p:cNvSpPr>
          <p:nvPr>
            <p:ph idx="1"/>
          </p:nvPr>
        </p:nvSpPr>
        <p:spPr>
          <a:xfrm>
            <a:off x="179388" y="2132013"/>
            <a:ext cx="8713787" cy="4752975"/>
          </a:xfrm>
        </p:spPr>
        <p:txBody>
          <a:bodyPr/>
          <a:lstStyle/>
          <a:p>
            <a:pPr eaLnBrk="1" hangingPunct="1"/>
            <a:r>
              <a:rPr lang="sr-Latn-RS" sz="2400" dirty="0" smtClean="0"/>
              <a:t>Post</a:t>
            </a:r>
            <a:r>
              <a:rPr lang="en" sz="2400" dirty="0" smtClean="0"/>
              <a:t> operation</a:t>
            </a:r>
            <a:r>
              <a:rPr lang="sr-Latn-RS" sz="2400" dirty="0" smtClean="0"/>
              <a:t>al scars</a:t>
            </a:r>
            <a:endParaRPr lang="sr-Latn-CS" sz="2400" dirty="0" smtClean="0"/>
          </a:p>
          <a:p>
            <a:pPr eaLnBrk="1" hangingPunct="1"/>
            <a:r>
              <a:rPr lang="en" sz="2400" dirty="0" smtClean="0"/>
              <a:t>Expressed venous collaterals (compression </a:t>
            </a:r>
            <a:r>
              <a:rPr lang="sr-Latn-RS" sz="2400" dirty="0" smtClean="0"/>
              <a:t>on the </a:t>
            </a:r>
            <a:r>
              <a:rPr lang="en" sz="2400" dirty="0" smtClean="0"/>
              <a:t>upper hollow veins </a:t>
            </a:r>
            <a:r>
              <a:rPr lang="sr-Latn-RS" sz="2400" dirty="0" smtClean="0"/>
              <a:t>(Vena Cava Superior)</a:t>
            </a:r>
            <a:r>
              <a:rPr lang="en" sz="2400" dirty="0" smtClean="0"/>
              <a:t>, </a:t>
            </a:r>
            <a:r>
              <a:rPr lang="sr-Latn-RS" sz="2400" dirty="0" smtClean="0"/>
              <a:t>liver </a:t>
            </a:r>
            <a:r>
              <a:rPr lang="en" sz="2400" dirty="0" smtClean="0"/>
              <a:t>cirrhosis)</a:t>
            </a:r>
          </a:p>
          <a:p>
            <a:pPr eaLnBrk="1" hangingPunct="1"/>
            <a:r>
              <a:rPr lang="en" sz="2400" dirty="0" smtClean="0"/>
              <a:t>Spider nevi (peripheral sign </a:t>
            </a:r>
            <a:r>
              <a:rPr lang="sr-Latn-RS" sz="2400" dirty="0" smtClean="0"/>
              <a:t>of liver </a:t>
            </a:r>
            <a:r>
              <a:rPr lang="en" sz="2400" dirty="0" smtClean="0"/>
              <a:t>cirrhosis)</a:t>
            </a:r>
          </a:p>
          <a:p>
            <a:pPr eaLnBrk="1" hangingPunct="1"/>
            <a:r>
              <a:rPr lang="sr-Latn-RS" sz="2400" dirty="0" smtClean="0"/>
              <a:t>Change in form and shape of mamilla of the breast</a:t>
            </a:r>
            <a:r>
              <a:rPr lang="en" sz="2400" dirty="0" smtClean="0"/>
              <a:t> or </a:t>
            </a:r>
            <a:r>
              <a:rPr lang="sr-Latn-RS" sz="2400" dirty="0" smtClean="0"/>
              <a:t>skin which l</a:t>
            </a:r>
            <a:r>
              <a:rPr lang="en" sz="2400" dirty="0" smtClean="0"/>
              <a:t>ooks like orange</a:t>
            </a:r>
            <a:r>
              <a:rPr lang="sr-Latn-RS" sz="2400" dirty="0" smtClean="0"/>
              <a:t> peel</a:t>
            </a:r>
            <a:r>
              <a:rPr lang="en" sz="2400" dirty="0" smtClean="0"/>
              <a:t> indicate on the tumor </a:t>
            </a:r>
            <a:r>
              <a:rPr lang="sr-Latn-RS" sz="2400" dirty="0" smtClean="0"/>
              <a:t>of the </a:t>
            </a:r>
            <a:r>
              <a:rPr lang="en" sz="2400" dirty="0" smtClean="0"/>
              <a:t>breast)</a:t>
            </a:r>
          </a:p>
          <a:p>
            <a:pPr eaLnBrk="1" hangingPunct="1"/>
            <a:r>
              <a:rPr lang="en" sz="2400" dirty="0" smtClean="0"/>
              <a:t>Magnified </a:t>
            </a:r>
            <a:r>
              <a:rPr lang="sr-Latn-RS" sz="2400" dirty="0" smtClean="0"/>
              <a:t>breast</a:t>
            </a:r>
            <a:r>
              <a:rPr lang="en" sz="2400" dirty="0" smtClean="0"/>
              <a:t> in men - gynecomastia (endocrine disorder – </a:t>
            </a:r>
            <a:r>
              <a:rPr lang="sr-Latn-RS" sz="2400" dirty="0" smtClean="0"/>
              <a:t>liver </a:t>
            </a:r>
            <a:r>
              <a:rPr lang="en" sz="2400" dirty="0" smtClean="0"/>
              <a:t>cirrhosis </a:t>
            </a:r>
            <a:r>
              <a:rPr lang="sr-Latn-RS" sz="2400" dirty="0" smtClean="0"/>
              <a:t>or </a:t>
            </a:r>
            <a:r>
              <a:rPr lang="en" sz="2400" dirty="0" smtClean="0"/>
              <a:t>long </a:t>
            </a:r>
            <a:r>
              <a:rPr lang="sr-Latn-RS" sz="2400" dirty="0" smtClean="0"/>
              <a:t>time</a:t>
            </a:r>
            <a:r>
              <a:rPr lang="en" sz="2400" dirty="0" smtClean="0"/>
              <a:t> use of drugs - spironolactone)</a:t>
            </a:r>
            <a:endParaRPr lang="en-US" sz="24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rrowheads="1"/>
          </p:cNvPicPr>
          <p:nvPr/>
        </p:nvPicPr>
        <p:blipFill>
          <a:blip r:embed="rId3"/>
          <a:srcRect/>
          <a:stretch>
            <a:fillRect/>
          </a:stretch>
        </p:blipFill>
        <p:spPr bwMode="auto">
          <a:xfrm>
            <a:off x="2279650" y="1600200"/>
            <a:ext cx="4597400" cy="3670300"/>
          </a:xfrm>
          <a:prstGeom prst="rect">
            <a:avLst/>
          </a:prstGeom>
          <a:noFill/>
          <a:ln w="9525">
            <a:noFill/>
            <a:miter lim="800000"/>
            <a:headEnd/>
            <a:tailEnd/>
          </a:ln>
        </p:spPr>
      </p:pic>
      <p:sp>
        <p:nvSpPr>
          <p:cNvPr id="36867" name="Title 2"/>
          <p:cNvSpPr>
            <a:spLocks noGrp="1"/>
          </p:cNvSpPr>
          <p:nvPr>
            <p:ph type="title"/>
          </p:nvPr>
        </p:nvSpPr>
        <p:spPr>
          <a:xfrm>
            <a:off x="685800" y="188640"/>
            <a:ext cx="7772400"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Aft>
                <a:spcPts val="0"/>
              </a:spcAft>
              <a:defRPr/>
            </a:pPr>
            <a:r>
              <a:rPr lang="en" sz="4000" b="1" dirty="0" err="1" smtClean="0">
                <a:solidFill>
                  <a:schemeClr val="tx1"/>
                </a:solidFill>
              </a:rPr>
              <a:t>Expressed</a:t>
            </a:r>
            <a:r>
              <a:rPr lang="en" sz="4000" b="1" dirty="0" smtClean="0">
                <a:solidFill>
                  <a:schemeClr val="tx1"/>
                </a:solidFill>
              </a:rPr>
              <a:t> </a:t>
            </a:r>
            <a:r>
              <a:rPr lang="en" sz="4000" b="1" dirty="0" err="1" smtClean="0">
                <a:solidFill>
                  <a:schemeClr val="tx1"/>
                </a:solidFill>
              </a:rPr>
              <a:t>venous</a:t>
            </a:r>
            <a:r>
              <a:rPr lang="en" sz="4000" b="1" dirty="0" smtClean="0">
                <a:solidFill>
                  <a:schemeClr val="tx1"/>
                </a:solidFill>
              </a:rPr>
              <a:t> </a:t>
            </a:r>
            <a:r>
              <a:rPr lang="en" sz="4000" b="1" dirty="0" err="1" smtClean="0">
                <a:solidFill>
                  <a:schemeClr val="tx1"/>
                </a:solidFill>
              </a:rPr>
              <a:t>collaterals</a:t>
            </a:r>
            <a:endParaRPr lang="en-US" sz="4000" b="1" dirty="0" smtClean="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Object 6" descr="npo000115"/>
          <p:cNvPicPr>
            <a:picLocks noChangeAspect="1" noChangeArrowheads="1"/>
          </p:cNvPicPr>
          <p:nvPr/>
        </p:nvPicPr>
        <p:blipFill>
          <a:blip r:embed="rId2"/>
          <a:srcRect/>
          <a:stretch>
            <a:fillRect/>
          </a:stretch>
        </p:blipFill>
        <p:spPr bwMode="auto">
          <a:xfrm>
            <a:off x="539750" y="1104900"/>
            <a:ext cx="7766050" cy="5348288"/>
          </a:xfrm>
          <a:prstGeom prst="rect">
            <a:avLst/>
          </a:prstGeom>
          <a:noFill/>
          <a:ln w="9525" algn="ctr">
            <a:noFill/>
            <a:miter lim="800000"/>
            <a:headEnd/>
            <a:tailEnd/>
          </a:ln>
        </p:spPr>
      </p:pic>
      <p:sp>
        <p:nvSpPr>
          <p:cNvPr id="40963" name="Title 2"/>
          <p:cNvSpPr>
            <a:spLocks noGrp="1"/>
          </p:cNvSpPr>
          <p:nvPr>
            <p:ph type="title" idx="4294967295"/>
          </p:nvPr>
        </p:nvSpPr>
        <p:spPr>
          <a:xfrm>
            <a:off x="831850" y="44450"/>
            <a:ext cx="7772400" cy="1143000"/>
          </a:xfrm>
        </p:spPr>
        <p:txBody>
          <a:bodyPr/>
          <a:lstStyle/>
          <a:p>
            <a:pPr eaLnBrk="1" hangingPunct="1"/>
            <a:r>
              <a:rPr lang="en" sz="4000" b="1" smtClean="0">
                <a:solidFill>
                  <a:schemeClr val="tx1"/>
                </a:solidFill>
              </a:rPr>
              <a:t>Spider nevi</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bwMode="black">
          <a:xfrm>
            <a:off x="2103438" y="188913"/>
            <a:ext cx="8229600" cy="1143000"/>
          </a:xfrm>
        </p:spPr>
        <p:txBody>
          <a:bodyPr/>
          <a:lstStyle/>
          <a:p>
            <a:pPr eaLnBrk="1" hangingPunct="1"/>
            <a:r>
              <a:rPr lang="en" sz="4000" b="1" smtClean="0">
                <a:solidFill>
                  <a:schemeClr val="tx1"/>
                </a:solidFill>
              </a:rPr>
              <a:t>Breast tumor</a:t>
            </a:r>
          </a:p>
        </p:txBody>
      </p:sp>
      <p:pic>
        <p:nvPicPr>
          <p:cNvPr id="41987" name="Picture 3"/>
          <p:cNvPicPr>
            <a:picLocks noChangeArrowheads="1"/>
          </p:cNvPicPr>
          <p:nvPr/>
        </p:nvPicPr>
        <p:blipFill>
          <a:blip r:embed="rId3"/>
          <a:srcRect/>
          <a:stretch>
            <a:fillRect/>
          </a:stretch>
        </p:blipFill>
        <p:spPr bwMode="auto">
          <a:xfrm>
            <a:off x="1169988" y="1600200"/>
            <a:ext cx="6804025" cy="4595813"/>
          </a:xfrm>
          <a:prstGeom prst="rect">
            <a:avLst/>
          </a:prstGeom>
          <a:noFill/>
          <a:ln w="12700">
            <a:noFill/>
            <a:miter lim="800000"/>
            <a:headEnd/>
            <a:tailEnd/>
          </a:ln>
        </p:spPr>
      </p:pic>
      <p:pic>
        <p:nvPicPr>
          <p:cNvPr id="41988" name="Picture 4" descr="lung"/>
          <p:cNvPicPr>
            <a:picLocks noChangeAspect="1" noChangeArrowheads="1"/>
          </p:cNvPicPr>
          <p:nvPr/>
        </p:nvPicPr>
        <p:blipFill>
          <a:blip r:embed="rId4"/>
          <a:srcRect/>
          <a:stretch>
            <a:fillRect/>
          </a:stretch>
        </p:blipFill>
        <p:spPr bwMode="auto">
          <a:xfrm>
            <a:off x="0" y="0"/>
            <a:ext cx="904875" cy="850900"/>
          </a:xfrm>
          <a:prstGeom prst="rect">
            <a:avLst/>
          </a:prstGeom>
          <a:noFill/>
          <a:ln w="9525">
            <a:noFill/>
            <a:miter lim="800000"/>
            <a:headEnd/>
            <a:tailEnd/>
          </a:ln>
        </p:spPr>
      </p:pic>
      <p:pic>
        <p:nvPicPr>
          <p:cNvPr id="41989" name="Picture 5" descr="breast"/>
          <p:cNvPicPr>
            <a:picLocks noChangeAspect="1" noChangeArrowheads="1"/>
          </p:cNvPicPr>
          <p:nvPr/>
        </p:nvPicPr>
        <p:blipFill>
          <a:blip r:embed="rId5"/>
          <a:srcRect/>
          <a:stretch>
            <a:fillRect/>
          </a:stretch>
        </p:blipFill>
        <p:spPr bwMode="auto">
          <a:xfrm>
            <a:off x="8305800" y="0"/>
            <a:ext cx="838200" cy="77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03288" y="476250"/>
            <a:ext cx="7772400" cy="457200"/>
          </a:xfrm>
          <a:prstGeom prst="rect">
            <a:avLst/>
          </a:prstGeom>
          <a:noFill/>
          <a:ln w="9525">
            <a:noFill/>
            <a:miter lim="800000"/>
            <a:headEnd/>
            <a:tailEnd/>
          </a:ln>
        </p:spPr>
        <p:txBody>
          <a:bodyPr anchor="ctr"/>
          <a:lstStyle/>
          <a:p>
            <a:pPr>
              <a:defRPr/>
            </a:pPr>
            <a:r>
              <a:rPr lang="sr-Latn-RS" sz="4000" dirty="0" smtClean="0">
                <a:latin typeface="+mj-lt"/>
                <a:cs typeface="Arial" pitchFamily="34" charset="0"/>
              </a:rPr>
              <a:t>Breast</a:t>
            </a:r>
            <a:r>
              <a:rPr lang="en" sz="4000" dirty="0" smtClean="0">
                <a:latin typeface="+mj-lt"/>
                <a:cs typeface="Arial" pitchFamily="34" charset="0"/>
              </a:rPr>
              <a:t> </a:t>
            </a:r>
            <a:r>
              <a:rPr lang="en" sz="4000" dirty="0">
                <a:latin typeface="+mj-lt"/>
                <a:cs typeface="Arial" pitchFamily="34" charset="0"/>
              </a:rPr>
              <a:t>carcinoma </a:t>
            </a:r>
            <a:endParaRPr lang="en-US" sz="4000" dirty="0">
              <a:latin typeface="+mj-lt"/>
              <a:cs typeface="Arial" pitchFamily="34" charset="0"/>
            </a:endParaRPr>
          </a:p>
        </p:txBody>
      </p:sp>
      <p:pic>
        <p:nvPicPr>
          <p:cNvPr id="43011" name="Object 3" descr="npo00011f"/>
          <p:cNvPicPr>
            <a:picLocks noChangeAspect="1" noChangeArrowheads="1"/>
          </p:cNvPicPr>
          <p:nvPr/>
        </p:nvPicPr>
        <p:blipFill>
          <a:blip r:embed="rId3"/>
          <a:srcRect/>
          <a:stretch>
            <a:fillRect/>
          </a:stretch>
        </p:blipFill>
        <p:spPr bwMode="auto">
          <a:xfrm>
            <a:off x="609600" y="990600"/>
            <a:ext cx="3348038" cy="3200400"/>
          </a:xfrm>
          <a:prstGeom prst="rect">
            <a:avLst/>
          </a:prstGeom>
          <a:noFill/>
          <a:ln w="9525" algn="ctr">
            <a:noFill/>
            <a:miter lim="800000"/>
            <a:headEnd/>
            <a:tailEnd/>
          </a:ln>
        </p:spPr>
      </p:pic>
      <p:pic>
        <p:nvPicPr>
          <p:cNvPr id="43012" name="Object 5" descr="npo000121"/>
          <p:cNvPicPr>
            <a:picLocks noChangeAspect="1" noChangeArrowheads="1"/>
          </p:cNvPicPr>
          <p:nvPr/>
        </p:nvPicPr>
        <p:blipFill>
          <a:blip r:embed="rId4"/>
          <a:srcRect/>
          <a:stretch>
            <a:fillRect/>
          </a:stretch>
        </p:blipFill>
        <p:spPr bwMode="auto">
          <a:xfrm>
            <a:off x="4953000" y="1541463"/>
            <a:ext cx="3886200" cy="2895600"/>
          </a:xfrm>
          <a:prstGeom prst="rect">
            <a:avLst/>
          </a:prstGeom>
          <a:noFill/>
          <a:ln w="9525" algn="ctr">
            <a:noFill/>
            <a:miter lim="800000"/>
            <a:headEnd/>
            <a:tailEnd/>
          </a:ln>
        </p:spPr>
      </p:pic>
      <p:sp>
        <p:nvSpPr>
          <p:cNvPr id="6" name="Up Arrow 5"/>
          <p:cNvSpPr/>
          <p:nvPr/>
        </p:nvSpPr>
        <p:spPr bwMode="auto">
          <a:xfrm>
            <a:off x="5219700" y="4508500"/>
            <a:ext cx="3816350" cy="2016125"/>
          </a:xfrm>
          <a:prstGeom prst="upArrow">
            <a:avLst/>
          </a:prstGeom>
          <a:solidFill>
            <a:schemeClr val="tx2">
              <a:lumMod val="20000"/>
              <a:lumOff val="80000"/>
            </a:schemeClr>
          </a:solidFill>
          <a:ln w="12700" cap="flat" cmpd="sng" algn="ctr">
            <a:solidFill>
              <a:schemeClr val="tx1"/>
            </a:solidFill>
            <a:prstDash val="solid"/>
            <a:round/>
            <a:headEnd type="none" w="sm" len="sm"/>
            <a:tailEnd type="none" w="sm" len="sm"/>
          </a:ln>
          <a:effectLst/>
        </p:spPr>
        <p:txBody>
          <a:bodyPr/>
          <a:lstStyle/>
          <a:p>
            <a:pPr algn="ctr">
              <a:spcBef>
                <a:spcPct val="50000"/>
              </a:spcBef>
              <a:defRPr/>
            </a:pPr>
            <a:r>
              <a:rPr lang="sr-Latn-RS" dirty="0" smtClean="0">
                <a:latin typeface="+mn-lt"/>
              </a:rPr>
              <a:t>Changes in the form and shape of the mamilla</a:t>
            </a:r>
            <a:endParaRPr lang="en-US" dirty="0">
              <a:latin typeface="+mn-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Breast Palp"/>
          <p:cNvPicPr>
            <a:picLocks noChangeAspect="1" noChangeArrowheads="1"/>
          </p:cNvPicPr>
          <p:nvPr/>
        </p:nvPicPr>
        <p:blipFill>
          <a:blip r:embed="rId3"/>
          <a:srcRect/>
          <a:stretch>
            <a:fillRect/>
          </a:stretch>
        </p:blipFill>
        <p:spPr bwMode="ltGray">
          <a:xfrm>
            <a:off x="0" y="0"/>
            <a:ext cx="9145588" cy="6859588"/>
          </a:xfrm>
          <a:prstGeom prst="rect">
            <a:avLst/>
          </a:prstGeom>
          <a:noFill/>
          <a:ln w="9525">
            <a:noFill/>
            <a:miter lim="800000"/>
            <a:headEnd/>
            <a:tailEnd/>
          </a:ln>
        </p:spPr>
      </p:pic>
      <p:sp>
        <p:nvSpPr>
          <p:cNvPr id="40963" name="Rectangle 3"/>
          <p:cNvSpPr>
            <a:spLocks noGrp="1" noChangeArrowheads="1"/>
          </p:cNvSpPr>
          <p:nvPr>
            <p:ph type="title"/>
          </p:nvPr>
        </p:nvSpPr>
        <p:spPr/>
        <p:txBody>
          <a:bodyPr>
            <a:normAutofit fontScale="90000"/>
          </a:bodyPr>
          <a:lstStyle/>
          <a:p>
            <a:pPr eaLnBrk="1" fontAlgn="auto" hangingPunct="1">
              <a:spcAft>
                <a:spcPts val="0"/>
              </a:spcAft>
              <a:defRPr/>
            </a:pPr>
            <a:r>
              <a:rPr lang="en" dirty="0" smtClean="0">
                <a:solidFill>
                  <a:schemeClr val="bg1"/>
                </a:solidFill>
              </a:rPr>
              <a:t> </a:t>
            </a:r>
            <a:r>
              <a:rPr lang="en-US" dirty="0" smtClean="0">
                <a:solidFill>
                  <a:schemeClr val="bg1"/>
                </a:solidFill>
              </a:rPr>
              <a:t/>
            </a:r>
            <a:br>
              <a:rPr lang="en-US" dirty="0" smtClean="0">
                <a:solidFill>
                  <a:schemeClr val="bg1"/>
                </a:solidFill>
              </a:rPr>
            </a:br>
            <a:r>
              <a:rPr lang="sr-Latn-RS" dirty="0" smtClean="0">
                <a:solidFill>
                  <a:schemeClr val="bg1"/>
                </a:solidFill>
              </a:rPr>
              <a:t>Breast p</a:t>
            </a:r>
            <a:r>
              <a:rPr lang="en" dirty="0" smtClean="0">
                <a:solidFill>
                  <a:schemeClr val="bg1"/>
                </a:solidFill>
              </a:rPr>
              <a:t>alpation</a:t>
            </a:r>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19250" y="188913"/>
            <a:ext cx="8497888" cy="1143000"/>
          </a:xfrm>
          <a:noFill/>
        </p:spPr>
        <p:txBody>
          <a:bodyPr/>
          <a:lstStyle/>
          <a:p>
            <a:pPr eaLnBrk="1" hangingPunct="1"/>
            <a:r>
              <a:rPr lang="en" sz="4400" b="1" smtClean="0">
                <a:solidFill>
                  <a:schemeClr val="tx1"/>
                </a:solidFill>
              </a:rPr>
              <a:t>Expirium</a:t>
            </a:r>
          </a:p>
        </p:txBody>
      </p:sp>
      <p:sp>
        <p:nvSpPr>
          <p:cNvPr id="8195" name="Rectangle 3"/>
          <p:cNvSpPr>
            <a:spLocks noGrp="1" noChangeArrowheads="1"/>
          </p:cNvSpPr>
          <p:nvPr>
            <p:ph idx="1"/>
          </p:nvPr>
        </p:nvSpPr>
        <p:spPr>
          <a:xfrm>
            <a:off x="395288" y="1981200"/>
            <a:ext cx="8497887" cy="4114800"/>
          </a:xfrm>
        </p:spPr>
        <p:txBody>
          <a:bodyPr/>
          <a:lstStyle/>
          <a:p>
            <a:pPr eaLnBrk="1" hangingPunct="1"/>
            <a:r>
              <a:rPr lang="en" sz="3200" b="1" dirty="0" smtClean="0">
                <a:solidFill>
                  <a:srgbClr val="FF0000"/>
                </a:solidFill>
              </a:rPr>
              <a:t>Passive action</a:t>
            </a:r>
          </a:p>
          <a:p>
            <a:pPr eaLnBrk="1" hangingPunct="1"/>
            <a:r>
              <a:rPr lang="en" dirty="0" smtClean="0"/>
              <a:t>It </a:t>
            </a:r>
            <a:r>
              <a:rPr lang="sr-Latn-RS" dirty="0" smtClean="0"/>
              <a:t>occurs</a:t>
            </a:r>
            <a:r>
              <a:rPr lang="en" dirty="0" smtClean="0"/>
              <a:t> under the influence of retraction forces:</a:t>
            </a:r>
          </a:p>
          <a:p>
            <a:pPr eaLnBrk="1" hangingPunct="1">
              <a:buFontTx/>
              <a:buNone/>
            </a:pPr>
            <a:r>
              <a:rPr lang="en" dirty="0" smtClean="0"/>
              <a:t>- elastic fibers of the lungs and</a:t>
            </a:r>
          </a:p>
          <a:p>
            <a:pPr eaLnBrk="1" hangingPunct="1">
              <a:buFontTx/>
              <a:buNone/>
            </a:pPr>
            <a:r>
              <a:rPr lang="en" dirty="0" smtClean="0"/>
              <a:t>-</a:t>
            </a:r>
            <a:r>
              <a:rPr lang="sr-Latn-RS" dirty="0" smtClean="0"/>
              <a:t> </a:t>
            </a:r>
            <a:r>
              <a:rPr lang="en" dirty="0" smtClean="0"/>
              <a:t>force of surface tension in the alveoli</a:t>
            </a:r>
          </a:p>
          <a:p>
            <a:pPr eaLnBrk="1" hangingPunct="1">
              <a:buFontTx/>
              <a:buNone/>
            </a:pPr>
            <a:r>
              <a:rPr lang="en" sz="3200" b="1" dirty="0" smtClean="0">
                <a:solidFill>
                  <a:srgbClr val="FF0000"/>
                </a:solidFill>
              </a:rPr>
              <a:t>Pulmonary surfactant </a:t>
            </a:r>
            <a:r>
              <a:rPr lang="en" dirty="0" smtClean="0"/>
              <a:t>- a substance that coats the alveoli and counteracts the collapse of the alveoli</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2174875" y="260350"/>
            <a:ext cx="8229600" cy="1143000"/>
          </a:xfrm>
        </p:spPr>
        <p:txBody>
          <a:bodyPr/>
          <a:lstStyle/>
          <a:p>
            <a:pPr eaLnBrk="1" hangingPunct="1"/>
            <a:r>
              <a:rPr lang="en" sz="4000" b="1" smtClean="0">
                <a:solidFill>
                  <a:schemeClr val="tx1"/>
                </a:solidFill>
              </a:rPr>
              <a:t>Breast palpation</a:t>
            </a:r>
          </a:p>
        </p:txBody>
      </p:sp>
      <p:pic>
        <p:nvPicPr>
          <p:cNvPr id="45059" name="Picture 5" descr="breast"/>
          <p:cNvPicPr>
            <a:picLocks noChangeAspect="1" noChangeArrowheads="1"/>
          </p:cNvPicPr>
          <p:nvPr/>
        </p:nvPicPr>
        <p:blipFill>
          <a:blip r:embed="rId2"/>
          <a:srcRect/>
          <a:stretch>
            <a:fillRect/>
          </a:stretch>
        </p:blipFill>
        <p:spPr bwMode="auto">
          <a:xfrm>
            <a:off x="755650" y="1628775"/>
            <a:ext cx="6553200" cy="496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323528" y="980728"/>
            <a:ext cx="8640763" cy="457200"/>
          </a:xfrm>
          <a:prstGeom prst="rect">
            <a:avLst/>
          </a:prstGeom>
          <a:noFill/>
          <a:ln w="9525">
            <a:noFill/>
            <a:miter lim="800000"/>
            <a:headEnd/>
            <a:tailEnd/>
          </a:ln>
        </p:spPr>
        <p:txBody>
          <a:bodyPr anchor="ctr"/>
          <a:lstStyle/>
          <a:p>
            <a:pPr>
              <a:defRPr/>
            </a:pPr>
            <a:r>
              <a:rPr lang="en" sz="4000" dirty="0">
                <a:latin typeface="+mj-lt"/>
                <a:cs typeface="Arial" pitchFamily="34" charset="0"/>
              </a:rPr>
              <a:t>Overview </a:t>
            </a:r>
            <a:r>
              <a:rPr lang="sr-Latn-RS" sz="4000" dirty="0" smtClean="0">
                <a:latin typeface="+mj-lt"/>
                <a:cs typeface="Arial" pitchFamily="34" charset="0"/>
              </a:rPr>
              <a:t>of the </a:t>
            </a:r>
            <a:r>
              <a:rPr lang="en" sz="4000" dirty="0" smtClean="0">
                <a:latin typeface="+mj-lt"/>
                <a:cs typeface="Arial" pitchFamily="34" charset="0"/>
              </a:rPr>
              <a:t>lymphatic </a:t>
            </a:r>
            <a:r>
              <a:rPr lang="sr-Latn-RS" sz="4000" dirty="0" smtClean="0">
                <a:latin typeface="+mj-lt"/>
                <a:cs typeface="Arial" pitchFamily="34" charset="0"/>
              </a:rPr>
              <a:t>nodes of the neck</a:t>
            </a:r>
            <a:endParaRPr lang="en-US" sz="4000" dirty="0">
              <a:latin typeface="+mj-lt"/>
              <a:cs typeface="Arial" pitchFamily="34" charset="0"/>
            </a:endParaRPr>
          </a:p>
        </p:txBody>
      </p:sp>
      <p:pic>
        <p:nvPicPr>
          <p:cNvPr id="46083" name="Object 3" descr="npo000119"/>
          <p:cNvPicPr>
            <a:picLocks noChangeAspect="1" noChangeArrowheads="1"/>
          </p:cNvPicPr>
          <p:nvPr/>
        </p:nvPicPr>
        <p:blipFill>
          <a:blip r:embed="rId3"/>
          <a:srcRect/>
          <a:stretch>
            <a:fillRect/>
          </a:stretch>
        </p:blipFill>
        <p:spPr bwMode="auto">
          <a:xfrm>
            <a:off x="3419872" y="1484784"/>
            <a:ext cx="4641850" cy="50292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Object 3" descr="npo00011b"/>
          <p:cNvPicPr>
            <a:picLocks noChangeAspect="1" noChangeArrowheads="1"/>
          </p:cNvPicPr>
          <p:nvPr/>
        </p:nvPicPr>
        <p:blipFill>
          <a:blip r:embed="rId3"/>
          <a:srcRect/>
          <a:stretch>
            <a:fillRect/>
          </a:stretch>
        </p:blipFill>
        <p:spPr bwMode="auto">
          <a:xfrm>
            <a:off x="827584" y="2276872"/>
            <a:ext cx="7239000" cy="3932237"/>
          </a:xfrm>
          <a:prstGeom prst="rect">
            <a:avLst/>
          </a:prstGeom>
          <a:noFill/>
          <a:ln w="9525" algn="ctr">
            <a:noFill/>
            <a:miter lim="800000"/>
            <a:headEnd/>
            <a:tailEnd/>
          </a:ln>
        </p:spPr>
      </p:pic>
      <p:sp>
        <p:nvSpPr>
          <p:cNvPr id="48131" name="Rectangle 2"/>
          <p:cNvSpPr>
            <a:spLocks noChangeArrowheads="1"/>
          </p:cNvSpPr>
          <p:nvPr/>
        </p:nvSpPr>
        <p:spPr bwMode="auto">
          <a:xfrm>
            <a:off x="900113" y="884238"/>
            <a:ext cx="8640762" cy="457200"/>
          </a:xfrm>
          <a:prstGeom prst="rect">
            <a:avLst/>
          </a:prstGeom>
          <a:noFill/>
          <a:ln w="9525">
            <a:noFill/>
            <a:miter lim="800000"/>
            <a:headEnd/>
            <a:tailEnd/>
          </a:ln>
        </p:spPr>
        <p:txBody>
          <a:bodyPr anchor="ctr"/>
          <a:lstStyle/>
          <a:p>
            <a:pPr>
              <a:defRPr/>
            </a:pPr>
            <a:r>
              <a:rPr lang="en" sz="3600" dirty="0">
                <a:latin typeface="+mj-lt"/>
                <a:cs typeface="Arial" pitchFamily="34" charset="0"/>
              </a:rPr>
              <a:t>Overview </a:t>
            </a:r>
            <a:r>
              <a:rPr lang="sr-Latn-RS" sz="3600" dirty="0" smtClean="0">
                <a:latin typeface="+mj-lt"/>
                <a:cs typeface="Arial" pitchFamily="34" charset="0"/>
              </a:rPr>
              <a:t>of the </a:t>
            </a:r>
            <a:r>
              <a:rPr lang="en" sz="3600" dirty="0" smtClean="0">
                <a:latin typeface="+mj-lt"/>
                <a:cs typeface="Arial" pitchFamily="34" charset="0"/>
              </a:rPr>
              <a:t>lymphatic </a:t>
            </a:r>
            <a:r>
              <a:rPr lang="sr-Latn-RS" sz="3600" dirty="0" smtClean="0">
                <a:latin typeface="+mj-lt"/>
                <a:cs typeface="Arial" pitchFamily="34" charset="0"/>
              </a:rPr>
              <a:t>nodes of the</a:t>
            </a:r>
            <a:r>
              <a:rPr lang="en" sz="3600" dirty="0" smtClean="0">
                <a:latin typeface="+mj-lt"/>
                <a:cs typeface="Arial" pitchFamily="34" charset="0"/>
              </a:rPr>
              <a:t> axilla</a:t>
            </a:r>
            <a:endParaRPr lang="en-US" sz="3600" dirty="0">
              <a:latin typeface="+mj-lt"/>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23850" y="188913"/>
            <a:ext cx="8496300" cy="1143000"/>
          </a:xfrm>
        </p:spPr>
        <p:txBody>
          <a:bodyPr/>
          <a:lstStyle/>
          <a:p>
            <a:pPr eaLnBrk="1" hangingPunct="1"/>
            <a:r>
              <a:rPr lang="en" sz="4000" b="1" smtClean="0">
                <a:solidFill>
                  <a:schemeClr val="tx1"/>
                </a:solidFill>
              </a:rPr>
              <a:t>Cyanosis</a:t>
            </a:r>
          </a:p>
        </p:txBody>
      </p:sp>
      <p:sp>
        <p:nvSpPr>
          <p:cNvPr id="48131" name="Rectangle 3"/>
          <p:cNvSpPr>
            <a:spLocks noGrp="1" noChangeArrowheads="1"/>
          </p:cNvSpPr>
          <p:nvPr>
            <p:ph idx="1"/>
          </p:nvPr>
        </p:nvSpPr>
        <p:spPr>
          <a:xfrm>
            <a:off x="250825" y="1985963"/>
            <a:ext cx="8893175" cy="4611687"/>
          </a:xfrm>
        </p:spPr>
        <p:txBody>
          <a:bodyPr/>
          <a:lstStyle/>
          <a:p>
            <a:pPr eaLnBrk="1" hangingPunct="1">
              <a:lnSpc>
                <a:spcPct val="80000"/>
              </a:lnSpc>
            </a:pPr>
            <a:r>
              <a:rPr lang="en" sz="2400" b="1" dirty="0" smtClean="0">
                <a:solidFill>
                  <a:srgbClr val="FF0000"/>
                </a:solidFill>
              </a:rPr>
              <a:t>Central cyanosis</a:t>
            </a:r>
            <a:endParaRPr lang="sr-Latn-CS" sz="2400" b="1" dirty="0" smtClean="0">
              <a:solidFill>
                <a:srgbClr val="FF0000"/>
              </a:solidFill>
            </a:endParaRPr>
          </a:p>
          <a:p>
            <a:pPr eaLnBrk="1" hangingPunct="1">
              <a:lnSpc>
                <a:spcPct val="80000"/>
              </a:lnSpc>
            </a:pPr>
            <a:r>
              <a:rPr lang="en" sz="2400" dirty="0" smtClean="0"/>
              <a:t>Bluish, livid color</a:t>
            </a:r>
            <a:r>
              <a:rPr lang="sr-Latn-RS" sz="2400" dirty="0" smtClean="0"/>
              <a:t> of the</a:t>
            </a:r>
            <a:r>
              <a:rPr lang="en" sz="2400" dirty="0" smtClean="0"/>
              <a:t> skin and mucous membrane</a:t>
            </a:r>
            <a:r>
              <a:rPr lang="sr-Latn-RS" sz="2400" dirty="0" smtClean="0"/>
              <a:t>s</a:t>
            </a:r>
            <a:r>
              <a:rPr lang="en" sz="2400" dirty="0" smtClean="0"/>
              <a:t> (lip</a:t>
            </a:r>
            <a:r>
              <a:rPr lang="sr-Latn-RS" sz="2400" dirty="0" smtClean="0"/>
              <a:t>s, oral</a:t>
            </a:r>
            <a:r>
              <a:rPr lang="en" sz="2400" dirty="0" smtClean="0"/>
              <a:t> cavity, tongue) which arises because of insufficient saturation </a:t>
            </a:r>
            <a:r>
              <a:rPr lang="sr-Latn-RS" sz="2400" dirty="0" smtClean="0"/>
              <a:t>of the </a:t>
            </a:r>
            <a:r>
              <a:rPr lang="en" sz="2400" dirty="0" smtClean="0"/>
              <a:t>arterial blood</a:t>
            </a:r>
          </a:p>
          <a:p>
            <a:pPr eaLnBrk="1" hangingPunct="1">
              <a:lnSpc>
                <a:spcPct val="80000"/>
              </a:lnSpc>
            </a:pPr>
            <a:r>
              <a:rPr lang="en" sz="2400" dirty="0" smtClean="0"/>
              <a:t>Appears </a:t>
            </a:r>
            <a:r>
              <a:rPr lang="sr-Latn-RS" sz="2400" dirty="0" smtClean="0"/>
              <a:t>in </a:t>
            </a:r>
            <a:r>
              <a:rPr lang="en" sz="2400" dirty="0" smtClean="0"/>
              <a:t>patient</a:t>
            </a:r>
            <a:r>
              <a:rPr lang="sr-Latn-RS" sz="2400" dirty="0" smtClean="0"/>
              <a:t>s</a:t>
            </a:r>
            <a:r>
              <a:rPr lang="en" sz="2400" dirty="0" smtClean="0"/>
              <a:t> with chronic broncho - pulmonary diseases</a:t>
            </a:r>
            <a:endParaRPr lang="sr-Latn-CS" sz="2400" dirty="0" smtClean="0"/>
          </a:p>
          <a:p>
            <a:pPr eaLnBrk="1" hangingPunct="1">
              <a:lnSpc>
                <a:spcPct val="80000"/>
              </a:lnSpc>
            </a:pPr>
            <a:r>
              <a:rPr lang="en" sz="2400" dirty="0" smtClean="0"/>
              <a:t>Unreliable and insecure indicator </a:t>
            </a:r>
            <a:r>
              <a:rPr lang="sr-Latn-RS" sz="2400" dirty="0" smtClean="0"/>
              <a:t>of </a:t>
            </a:r>
            <a:r>
              <a:rPr lang="en" sz="2400" dirty="0" smtClean="0"/>
              <a:t>hypoxemia</a:t>
            </a:r>
            <a:endParaRPr lang="sr-Latn-CS" sz="2400" dirty="0" smtClean="0"/>
          </a:p>
          <a:p>
            <a:pPr eaLnBrk="1" hangingPunct="1">
              <a:lnSpc>
                <a:spcPct val="80000"/>
              </a:lnSpc>
            </a:pPr>
            <a:r>
              <a:rPr lang="en" sz="2400" dirty="0" smtClean="0"/>
              <a:t>Visible when is PaO2</a:t>
            </a:r>
            <a:r>
              <a:rPr lang="sr-Latn-RS" sz="2400" dirty="0" smtClean="0"/>
              <a:t> is</a:t>
            </a:r>
            <a:r>
              <a:rPr lang="en" sz="2400" dirty="0" smtClean="0"/>
              <a:t> lower </a:t>
            </a:r>
            <a:r>
              <a:rPr lang="sr-Latn-RS" sz="2400" dirty="0" smtClean="0"/>
              <a:t>then</a:t>
            </a:r>
            <a:r>
              <a:rPr lang="en" sz="2400" dirty="0" smtClean="0"/>
              <a:t> 7 kPa</a:t>
            </a:r>
            <a:endParaRPr lang="sr-Latn-CS" sz="2400" dirty="0" smtClean="0"/>
          </a:p>
          <a:p>
            <a:pPr eaLnBrk="1" hangingPunct="1">
              <a:lnSpc>
                <a:spcPct val="80000"/>
              </a:lnSpc>
            </a:pPr>
            <a:r>
              <a:rPr lang="en" sz="2400" dirty="0" smtClean="0"/>
              <a:t>Hardly visible </a:t>
            </a:r>
            <a:r>
              <a:rPr lang="sr-Latn-RS" sz="2400" dirty="0" smtClean="0"/>
              <a:t>in</a:t>
            </a:r>
            <a:r>
              <a:rPr lang="en" sz="2400" dirty="0" smtClean="0"/>
              <a:t> anemia</a:t>
            </a:r>
            <a:endParaRPr lang="sr-Latn-CS" sz="2400" dirty="0" smtClean="0"/>
          </a:p>
          <a:p>
            <a:pPr eaLnBrk="1" hangingPunct="1">
              <a:lnSpc>
                <a:spcPct val="80000"/>
              </a:lnSpc>
            </a:pPr>
            <a:r>
              <a:rPr lang="en" sz="2400" dirty="0" smtClean="0"/>
              <a:t>Very</a:t>
            </a:r>
            <a:r>
              <a:rPr lang="sr-Latn-RS" sz="2400" dirty="0" smtClean="0"/>
              <a:t> </a:t>
            </a:r>
            <a:r>
              <a:rPr lang="en" sz="2400" dirty="0" smtClean="0"/>
              <a:t>expressed </a:t>
            </a:r>
            <a:r>
              <a:rPr lang="sr-Latn-RS" sz="2400" dirty="0" smtClean="0"/>
              <a:t>in</a:t>
            </a:r>
            <a:r>
              <a:rPr lang="en" sz="2400" dirty="0" smtClean="0"/>
              <a:t> polyglobulia</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rrowheads="1"/>
          </p:cNvPicPr>
          <p:nvPr/>
        </p:nvPicPr>
        <p:blipFill>
          <a:blip r:embed="rId3"/>
          <a:srcRect/>
          <a:stretch>
            <a:fillRect/>
          </a:stretch>
        </p:blipFill>
        <p:spPr bwMode="auto">
          <a:xfrm>
            <a:off x="1676400" y="0"/>
            <a:ext cx="6437313" cy="7073900"/>
          </a:xfrm>
          <a:prstGeom prst="rect">
            <a:avLst/>
          </a:prstGeom>
          <a:noFill/>
          <a:ln w="9525">
            <a:noFill/>
            <a:miter lim="800000"/>
            <a:headEnd/>
            <a:tailEnd/>
          </a:ln>
        </p:spPr>
      </p:pic>
      <p:sp>
        <p:nvSpPr>
          <p:cNvPr id="49155" name="Rectangle 3"/>
          <p:cNvSpPr>
            <a:spLocks noChangeArrowheads="1"/>
          </p:cNvSpPr>
          <p:nvPr/>
        </p:nvSpPr>
        <p:spPr bwMode="auto">
          <a:xfrm>
            <a:off x="2699792" y="2867818"/>
            <a:ext cx="3527425" cy="720725"/>
          </a:xfrm>
          <a:prstGeom prst="rect">
            <a:avLst/>
          </a:prstGeom>
          <a:solidFill>
            <a:schemeClr val="bg2"/>
          </a:solidFill>
          <a:ln w="12700" algn="ctr">
            <a:solidFill>
              <a:schemeClr val="tx1"/>
            </a:solidFill>
            <a:round/>
            <a:headEnd type="none" w="sm" len="sm"/>
            <a:tailEnd type="none" w="sm" len="sm"/>
          </a:ln>
        </p:spPr>
        <p:txBody>
          <a:bodyPr/>
          <a:lstStyle/>
          <a:p>
            <a:endParaRPr lang="sr-Latn-CS"/>
          </a:p>
        </p:txBody>
      </p:sp>
      <p:sp>
        <p:nvSpPr>
          <p:cNvPr id="49156" name="Rectangle 3"/>
          <p:cNvSpPr>
            <a:spLocks noChangeArrowheads="1"/>
          </p:cNvSpPr>
          <p:nvPr/>
        </p:nvSpPr>
        <p:spPr bwMode="auto">
          <a:xfrm>
            <a:off x="3203848" y="2997198"/>
            <a:ext cx="3243263" cy="461963"/>
          </a:xfrm>
          <a:prstGeom prst="rect">
            <a:avLst/>
          </a:prstGeom>
          <a:noFill/>
          <a:ln w="9525">
            <a:noFill/>
            <a:miter lim="800000"/>
            <a:headEnd/>
            <a:tailEnd/>
          </a:ln>
        </p:spPr>
        <p:txBody>
          <a:bodyPr wrap="none" lIns="92075" tIns="46038" rIns="92075" bIns="46038">
            <a:spAutoFit/>
          </a:bodyPr>
          <a:lstStyle/>
          <a:p>
            <a:r>
              <a:rPr lang="en" dirty="0">
                <a:solidFill>
                  <a:srgbClr val="000000"/>
                </a:solidFill>
              </a:rPr>
              <a:t>Central cyanosis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rrowheads="1"/>
          </p:cNvPicPr>
          <p:nvPr/>
        </p:nvPicPr>
        <p:blipFill>
          <a:blip r:embed="rId3"/>
          <a:srcRect/>
          <a:stretch>
            <a:fillRect/>
          </a:stretch>
        </p:blipFill>
        <p:spPr bwMode="auto">
          <a:xfrm>
            <a:off x="3409950" y="2190750"/>
            <a:ext cx="2540000" cy="2692400"/>
          </a:xfrm>
          <a:prstGeom prst="rect">
            <a:avLst/>
          </a:prstGeom>
          <a:noFill/>
          <a:ln w="9525">
            <a:noFill/>
            <a:miter lim="800000"/>
            <a:headEnd/>
            <a:tailEnd/>
          </a:ln>
        </p:spPr>
      </p:pic>
      <p:pic>
        <p:nvPicPr>
          <p:cNvPr id="50179" name="Picture 3"/>
          <p:cNvPicPr>
            <a:picLocks noChangeArrowheads="1"/>
          </p:cNvPicPr>
          <p:nvPr/>
        </p:nvPicPr>
        <p:blipFill>
          <a:blip r:embed="rId4"/>
          <a:srcRect/>
          <a:stretch>
            <a:fillRect/>
          </a:stretch>
        </p:blipFill>
        <p:spPr bwMode="auto">
          <a:xfrm>
            <a:off x="152400" y="23813"/>
            <a:ext cx="9436100" cy="7050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406525" y="333375"/>
            <a:ext cx="7989888" cy="1143000"/>
          </a:xfrm>
        </p:spPr>
        <p:txBody>
          <a:bodyPr/>
          <a:lstStyle/>
          <a:p>
            <a:pPr eaLnBrk="1" hangingPunct="1"/>
            <a:r>
              <a:rPr lang="en" sz="4000" b="1" smtClean="0">
                <a:solidFill>
                  <a:schemeClr val="tx1"/>
                </a:solidFill>
              </a:rPr>
              <a:t>Peripheral cyanosis</a:t>
            </a:r>
          </a:p>
        </p:txBody>
      </p:sp>
      <p:sp>
        <p:nvSpPr>
          <p:cNvPr id="51203" name="Rectangle 3"/>
          <p:cNvSpPr>
            <a:spLocks noGrp="1" noChangeArrowheads="1"/>
          </p:cNvSpPr>
          <p:nvPr>
            <p:ph idx="1"/>
          </p:nvPr>
        </p:nvSpPr>
        <p:spPr>
          <a:xfrm>
            <a:off x="323850" y="2122488"/>
            <a:ext cx="8351838" cy="4114800"/>
          </a:xfrm>
        </p:spPr>
        <p:txBody>
          <a:bodyPr/>
          <a:lstStyle/>
          <a:p>
            <a:pPr eaLnBrk="1" hangingPunct="1"/>
            <a:r>
              <a:rPr lang="en" dirty="0" smtClean="0"/>
              <a:t>Regionally slowing down </a:t>
            </a:r>
            <a:r>
              <a:rPr lang="sr-Latn-RS" dirty="0" smtClean="0"/>
              <a:t>of the </a:t>
            </a:r>
            <a:r>
              <a:rPr lang="en" dirty="0" smtClean="0"/>
              <a:t>circulation</a:t>
            </a:r>
            <a:endParaRPr lang="sr-Latn-CS" dirty="0" smtClean="0"/>
          </a:p>
          <a:p>
            <a:pPr eaLnBrk="1" hangingPunct="1"/>
            <a:r>
              <a:rPr lang="sr-Latn-RS" dirty="0"/>
              <a:t>D</a:t>
            </a:r>
            <a:r>
              <a:rPr lang="en" dirty="0" smtClean="0"/>
              <a:t>ifficult </a:t>
            </a:r>
            <a:r>
              <a:rPr lang="sr-Latn-RS" dirty="0" smtClean="0"/>
              <a:t>inflow of the </a:t>
            </a:r>
            <a:r>
              <a:rPr lang="en" dirty="0" smtClean="0"/>
              <a:t>blood in</a:t>
            </a:r>
            <a:r>
              <a:rPr lang="sr-Latn-RS" dirty="0" smtClean="0"/>
              <a:t>to the</a:t>
            </a:r>
            <a:r>
              <a:rPr lang="en" dirty="0" smtClean="0"/>
              <a:t> right heart (primary and secondary pulmonary hypertension)</a:t>
            </a:r>
          </a:p>
          <a:p>
            <a:pPr eaLnBrk="1" hangingPunct="1"/>
            <a:r>
              <a:rPr lang="en" dirty="0" smtClean="0"/>
              <a:t>Bluish </a:t>
            </a:r>
            <a:r>
              <a:rPr lang="sr-Latn-RS" dirty="0" smtClean="0"/>
              <a:t>coloured</a:t>
            </a:r>
            <a:r>
              <a:rPr lang="en" dirty="0" smtClean="0"/>
              <a:t> peripheral parts</a:t>
            </a:r>
            <a:r>
              <a:rPr lang="sr-Latn-RS" dirty="0" smtClean="0"/>
              <a:t> of the</a:t>
            </a:r>
            <a:r>
              <a:rPr lang="en" dirty="0" smtClean="0"/>
              <a:t> bod</a:t>
            </a:r>
            <a:r>
              <a:rPr lang="sr-Latn-RS" dirty="0" smtClean="0"/>
              <a:t>y</a:t>
            </a:r>
            <a:r>
              <a:rPr lang="en" dirty="0" smtClean="0"/>
              <a:t> (face, finger</a:t>
            </a:r>
            <a:r>
              <a:rPr lang="sr-Latn-RS" dirty="0" smtClean="0"/>
              <a:t>tip</a:t>
            </a:r>
            <a:r>
              <a:rPr lang="en" dirty="0" smtClean="0"/>
              <a:t>s and </a:t>
            </a:r>
            <a:r>
              <a:rPr lang="sr-Latn-RS" dirty="0" smtClean="0"/>
              <a:t>toes)</a:t>
            </a:r>
            <a:endParaRPr lang="en" dirty="0" smtClean="0"/>
          </a:p>
          <a:p>
            <a:pPr eaLnBrk="1" hangingPunct="1"/>
            <a:r>
              <a:rPr lang="en" dirty="0" smtClean="0"/>
              <a:t>Mucous membranes are normally </a:t>
            </a:r>
            <a:r>
              <a:rPr lang="sr-Latn-RS" dirty="0" smtClean="0"/>
              <a:t>coloured</a:t>
            </a:r>
            <a:endParaRPr lang="en"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rrowheads="1"/>
          </p:cNvPicPr>
          <p:nvPr/>
        </p:nvPicPr>
        <p:blipFill>
          <a:blip r:embed="rId3"/>
          <a:srcRect/>
          <a:stretch>
            <a:fillRect/>
          </a:stretch>
        </p:blipFill>
        <p:spPr bwMode="auto">
          <a:xfrm>
            <a:off x="-1524000" y="-1143000"/>
            <a:ext cx="12204700" cy="9156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238250" y="333375"/>
            <a:ext cx="8229600" cy="1143000"/>
          </a:xfrm>
        </p:spPr>
        <p:txBody>
          <a:bodyPr/>
          <a:lstStyle/>
          <a:p>
            <a:pPr eaLnBrk="1" hangingPunct="1"/>
            <a:r>
              <a:rPr lang="sr-Latn-RS" sz="4000" b="1" dirty="0">
                <a:solidFill>
                  <a:schemeClr val="tx1"/>
                </a:solidFill>
              </a:rPr>
              <a:t>F</a:t>
            </a:r>
            <a:r>
              <a:rPr lang="en" sz="4000" b="1" dirty="0" smtClean="0">
                <a:solidFill>
                  <a:schemeClr val="tx1"/>
                </a:solidFill>
              </a:rPr>
              <a:t>inger</a:t>
            </a:r>
            <a:r>
              <a:rPr lang="sr-Latn-RS" sz="4000" b="1" dirty="0" smtClean="0">
                <a:solidFill>
                  <a:schemeClr val="tx1"/>
                </a:solidFill>
              </a:rPr>
              <a:t> clubbing</a:t>
            </a:r>
            <a:endParaRPr lang="en" sz="4000" b="1" dirty="0" smtClean="0">
              <a:solidFill>
                <a:schemeClr val="tx1"/>
              </a:solidFill>
            </a:endParaRPr>
          </a:p>
        </p:txBody>
      </p:sp>
      <p:sp>
        <p:nvSpPr>
          <p:cNvPr id="53251" name="Rectangle 3"/>
          <p:cNvSpPr>
            <a:spLocks noGrp="1" noChangeArrowheads="1"/>
          </p:cNvSpPr>
          <p:nvPr>
            <p:ph idx="1"/>
          </p:nvPr>
        </p:nvSpPr>
        <p:spPr>
          <a:xfrm>
            <a:off x="0" y="1844675"/>
            <a:ext cx="8424863" cy="4114800"/>
          </a:xfrm>
        </p:spPr>
        <p:txBody>
          <a:bodyPr/>
          <a:lstStyle/>
          <a:p>
            <a:pPr eaLnBrk="1" hangingPunct="1"/>
            <a:r>
              <a:rPr lang="en" sz="2800" dirty="0" smtClean="0"/>
              <a:t>Change</a:t>
            </a:r>
            <a:r>
              <a:rPr lang="sr-Latn-RS" sz="2800" dirty="0" smtClean="0"/>
              <a:t>s in</a:t>
            </a:r>
            <a:r>
              <a:rPr lang="en" sz="2800" dirty="0" smtClean="0"/>
              <a:t> shape and size </a:t>
            </a:r>
            <a:r>
              <a:rPr lang="sr-Latn-RS" sz="2800" dirty="0" smtClean="0"/>
              <a:t>of the</a:t>
            </a:r>
            <a:r>
              <a:rPr lang="en" sz="2800" dirty="0" smtClean="0"/>
              <a:t> finger</a:t>
            </a:r>
            <a:r>
              <a:rPr lang="sr-Latn-RS" sz="2800" dirty="0" smtClean="0"/>
              <a:t>tips</a:t>
            </a:r>
            <a:r>
              <a:rPr lang="en" sz="2800" dirty="0" smtClean="0"/>
              <a:t> and </a:t>
            </a:r>
            <a:r>
              <a:rPr lang="sr-Latn-RS" sz="2800" dirty="0" smtClean="0"/>
              <a:t>toes</a:t>
            </a:r>
            <a:endParaRPr lang="sr-Latn-CS" sz="2800" dirty="0" smtClean="0"/>
          </a:p>
          <a:p>
            <a:pPr eaLnBrk="1" hangingPunct="1"/>
            <a:r>
              <a:rPr lang="en" sz="2800" dirty="0" smtClean="0"/>
              <a:t>Rounded corners </a:t>
            </a:r>
            <a:r>
              <a:rPr lang="sr-Latn-RS" sz="2800" dirty="0" smtClean="0"/>
              <a:t>in </a:t>
            </a:r>
            <a:r>
              <a:rPr lang="en" sz="2800" dirty="0" smtClean="0"/>
              <a:t>nail</a:t>
            </a:r>
            <a:r>
              <a:rPr lang="sr-Latn-RS" sz="2800" dirty="0" smtClean="0"/>
              <a:t>s</a:t>
            </a:r>
            <a:endParaRPr lang="sr-Latn-CS" sz="2800" dirty="0" smtClean="0"/>
          </a:p>
          <a:p>
            <a:pPr eaLnBrk="1" hangingPunct="1"/>
            <a:r>
              <a:rPr lang="en" sz="2800" dirty="0" smtClean="0"/>
              <a:t>Angle between roots </a:t>
            </a:r>
            <a:r>
              <a:rPr lang="sr-Latn-RS" sz="2800" dirty="0" smtClean="0"/>
              <a:t>of the </a:t>
            </a:r>
            <a:r>
              <a:rPr lang="en" sz="2800" dirty="0" smtClean="0"/>
              <a:t>nail</a:t>
            </a:r>
            <a:r>
              <a:rPr lang="sr-Latn-RS" sz="2800" dirty="0" smtClean="0"/>
              <a:t>s</a:t>
            </a:r>
            <a:r>
              <a:rPr lang="en" sz="2800" dirty="0" smtClean="0"/>
              <a:t> and skin is </a:t>
            </a:r>
            <a:r>
              <a:rPr lang="sr-Latn-RS" sz="2800" dirty="0" smtClean="0"/>
              <a:t>greater then</a:t>
            </a:r>
            <a:r>
              <a:rPr lang="en" sz="2800" dirty="0" smtClean="0"/>
              <a:t> 180</a:t>
            </a:r>
            <a:r>
              <a:rPr lang="en" sz="2800" dirty="0" smtClean="0">
                <a:cs typeface="Times New Roman" pitchFamily="18" charset="0"/>
              </a:rPr>
              <a:t>°</a:t>
            </a:r>
          </a:p>
          <a:p>
            <a:pPr eaLnBrk="1" hangingPunct="1"/>
            <a:r>
              <a:rPr lang="en" sz="2800" dirty="0" smtClean="0"/>
              <a:t>Fluctuation between roots</a:t>
            </a:r>
            <a:r>
              <a:rPr lang="sr-Latn-RS" sz="2800" dirty="0" smtClean="0"/>
              <a:t> of the</a:t>
            </a:r>
            <a:r>
              <a:rPr lang="en" sz="2800" dirty="0" smtClean="0"/>
              <a:t> nails and the first phalanges</a:t>
            </a:r>
            <a:endParaRPr lang="sr-Latn-CS" sz="2800" dirty="0" smtClean="0"/>
          </a:p>
          <a:p>
            <a:pPr eaLnBrk="1" hangingPunct="1"/>
            <a:r>
              <a:rPr lang="en" sz="2800" dirty="0" smtClean="0"/>
              <a:t>Consequence </a:t>
            </a:r>
            <a:r>
              <a:rPr lang="sr-Latn-RS" sz="2800" dirty="0" smtClean="0"/>
              <a:t>of the </a:t>
            </a:r>
            <a:r>
              <a:rPr lang="en" sz="2800" dirty="0" smtClean="0"/>
              <a:t>increased growth </a:t>
            </a:r>
            <a:r>
              <a:rPr lang="sr-Latn-RS" sz="2800" dirty="0" smtClean="0"/>
              <a:t>of </a:t>
            </a:r>
            <a:r>
              <a:rPr lang="en" sz="2800" dirty="0" smtClean="0"/>
              <a:t>periosteum in pulmonary disorders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rrowheads="1"/>
          </p:cNvPicPr>
          <p:nvPr/>
        </p:nvPicPr>
        <p:blipFill>
          <a:blip r:embed="rId3"/>
          <a:srcRect/>
          <a:stretch>
            <a:fillRect/>
          </a:stretch>
        </p:blipFill>
        <p:spPr bwMode="auto">
          <a:xfrm>
            <a:off x="0" y="0"/>
            <a:ext cx="12407900" cy="7561263"/>
          </a:xfrm>
          <a:prstGeom prst="rect">
            <a:avLst/>
          </a:prstGeom>
          <a:noFill/>
          <a:ln w="9525">
            <a:noFill/>
            <a:miter lim="800000"/>
            <a:headEnd/>
            <a:tailEnd/>
          </a:ln>
        </p:spPr>
      </p:pic>
      <p:sp>
        <p:nvSpPr>
          <p:cNvPr id="54275" name="Rectangle 3"/>
          <p:cNvSpPr>
            <a:spLocks noChangeArrowheads="1"/>
          </p:cNvSpPr>
          <p:nvPr/>
        </p:nvSpPr>
        <p:spPr bwMode="auto">
          <a:xfrm>
            <a:off x="4327525" y="192088"/>
            <a:ext cx="2489464" cy="462307"/>
          </a:xfrm>
          <a:prstGeom prst="rect">
            <a:avLst/>
          </a:prstGeom>
          <a:noFill/>
          <a:ln w="9525">
            <a:noFill/>
            <a:miter lim="800000"/>
            <a:headEnd/>
            <a:tailEnd/>
          </a:ln>
        </p:spPr>
        <p:txBody>
          <a:bodyPr wrap="none" lIns="92075" tIns="46038" rIns="92075" bIns="46038">
            <a:spAutoFit/>
          </a:bodyPr>
          <a:lstStyle/>
          <a:p>
            <a:r>
              <a:rPr lang="sr-Latn-RS" dirty="0">
                <a:solidFill>
                  <a:srgbClr val="000000"/>
                </a:solidFill>
              </a:rPr>
              <a:t>F</a:t>
            </a:r>
            <a:r>
              <a:rPr lang="en" dirty="0" smtClean="0">
                <a:solidFill>
                  <a:srgbClr val="000000"/>
                </a:solidFill>
              </a:rPr>
              <a:t>inger</a:t>
            </a:r>
            <a:r>
              <a:rPr lang="sr-Latn-RS" dirty="0" smtClean="0">
                <a:solidFill>
                  <a:srgbClr val="000000"/>
                </a:solidFill>
              </a:rPr>
              <a:t> clubbing</a:t>
            </a:r>
            <a:endParaRPr lang="en" dirty="0">
              <a:solidFill>
                <a:srgbClr val="0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22350" y="476250"/>
            <a:ext cx="8229600" cy="1143000"/>
          </a:xfrm>
        </p:spPr>
        <p:txBody>
          <a:bodyPr/>
          <a:lstStyle/>
          <a:p>
            <a:pPr eaLnBrk="1" hangingPunct="1"/>
            <a:r>
              <a:rPr lang="en" sz="4000" b="1" smtClean="0">
                <a:solidFill>
                  <a:schemeClr val="tx1"/>
                </a:solidFill>
              </a:rPr>
              <a:t>Borders of the chest</a:t>
            </a:r>
          </a:p>
        </p:txBody>
      </p:sp>
      <p:sp>
        <p:nvSpPr>
          <p:cNvPr id="9219" name="Content Placeholder 2"/>
          <p:cNvSpPr>
            <a:spLocks noGrp="1"/>
          </p:cNvSpPr>
          <p:nvPr>
            <p:ph idx="1"/>
          </p:nvPr>
        </p:nvSpPr>
        <p:spPr>
          <a:xfrm>
            <a:off x="250825" y="2063750"/>
            <a:ext cx="8893175" cy="4389438"/>
          </a:xfrm>
        </p:spPr>
        <p:txBody>
          <a:bodyPr/>
          <a:lstStyle/>
          <a:p>
            <a:pPr eaLnBrk="1" hangingPunct="1"/>
            <a:r>
              <a:rPr lang="en" dirty="0" smtClean="0"/>
              <a:t>The upper limit of the chest is the lower limit of the neck</a:t>
            </a:r>
          </a:p>
          <a:p>
            <a:pPr eaLnBrk="1" hangingPunct="1"/>
            <a:r>
              <a:rPr lang="en" dirty="0" smtClean="0"/>
              <a:t>The lower border of the chest corresponds to the upper border of the abdomen</a:t>
            </a:r>
          </a:p>
          <a:p>
            <a:pPr eaLnBrk="1" hangingPunct="1"/>
            <a:r>
              <a:rPr lang="en" dirty="0" smtClean="0"/>
              <a:t>The position of bone structures, theoretically imagined lines and anatomical regions on the chest wall are used to localize the </a:t>
            </a:r>
            <a:r>
              <a:rPr lang="sr-Latn-RS" dirty="0" smtClean="0"/>
              <a:t>lesions</a:t>
            </a:r>
            <a:endParaRPr lang="en"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404813"/>
            <a:ext cx="8062913" cy="1143000"/>
          </a:xfrm>
        </p:spPr>
        <p:txBody>
          <a:bodyPr/>
          <a:lstStyle/>
          <a:p>
            <a:pPr eaLnBrk="1" hangingPunct="1"/>
            <a:r>
              <a:rPr lang="sr-Latn-RS" sz="4000" b="1" dirty="0">
                <a:solidFill>
                  <a:schemeClr val="tx1"/>
                </a:solidFill>
              </a:rPr>
              <a:t>F</a:t>
            </a:r>
            <a:r>
              <a:rPr lang="en" sz="4000" b="1" dirty="0" smtClean="0">
                <a:solidFill>
                  <a:schemeClr val="tx1"/>
                </a:solidFill>
              </a:rPr>
              <a:t>inger</a:t>
            </a:r>
            <a:r>
              <a:rPr lang="sr-Latn-RS" sz="4000" b="1" dirty="0" smtClean="0">
                <a:solidFill>
                  <a:schemeClr val="tx1"/>
                </a:solidFill>
              </a:rPr>
              <a:t> clubbing is seen in</a:t>
            </a:r>
            <a:r>
              <a:rPr lang="en" sz="4000" b="1" dirty="0" smtClean="0">
                <a:solidFill>
                  <a:schemeClr val="tx1"/>
                </a:solidFill>
              </a:rPr>
              <a:t>:</a:t>
            </a:r>
            <a:endParaRPr lang="en-US" sz="4000" b="1" dirty="0" smtClean="0">
              <a:solidFill>
                <a:schemeClr val="tx1"/>
              </a:solidFill>
            </a:endParaRPr>
          </a:p>
        </p:txBody>
      </p:sp>
      <p:sp>
        <p:nvSpPr>
          <p:cNvPr id="55299" name="Rectangle 3"/>
          <p:cNvSpPr>
            <a:spLocks noGrp="1" noChangeArrowheads="1"/>
          </p:cNvSpPr>
          <p:nvPr>
            <p:ph idx="1"/>
          </p:nvPr>
        </p:nvSpPr>
        <p:spPr>
          <a:xfrm>
            <a:off x="179388" y="2338388"/>
            <a:ext cx="8785225" cy="4114800"/>
          </a:xfrm>
        </p:spPr>
        <p:txBody>
          <a:bodyPr/>
          <a:lstStyle/>
          <a:p>
            <a:pPr eaLnBrk="1" hangingPunct="1"/>
            <a:r>
              <a:rPr lang="en" dirty="0" smtClean="0"/>
              <a:t>Intrathoracic malignant tumors: primary or secondary (lung, pleura, mediastinum)</a:t>
            </a:r>
          </a:p>
          <a:p>
            <a:pPr eaLnBrk="1" hangingPunct="1"/>
            <a:r>
              <a:rPr lang="en" dirty="0" smtClean="0"/>
              <a:t>Purulent process</a:t>
            </a:r>
            <a:r>
              <a:rPr lang="sr-Latn-RS" dirty="0" smtClean="0"/>
              <a:t>es</a:t>
            </a:r>
            <a:r>
              <a:rPr lang="en" dirty="0" smtClean="0"/>
              <a:t> in </a:t>
            </a:r>
            <a:r>
              <a:rPr lang="sr-Latn-RS" dirty="0" smtClean="0"/>
              <a:t>the </a:t>
            </a:r>
            <a:r>
              <a:rPr lang="en" dirty="0" smtClean="0"/>
              <a:t>lungs: lung</a:t>
            </a:r>
            <a:r>
              <a:rPr lang="sr-Latn-RS" dirty="0" smtClean="0"/>
              <a:t> abscess</a:t>
            </a:r>
            <a:r>
              <a:rPr lang="en" dirty="0" smtClean="0"/>
              <a:t>, bronchiectasis, empyema</a:t>
            </a:r>
          </a:p>
          <a:p>
            <a:pPr eaLnBrk="1" hangingPunct="1"/>
            <a:r>
              <a:rPr lang="en" dirty="0" smtClean="0"/>
              <a:t>Diffuse interstitial fibrosis</a:t>
            </a:r>
          </a:p>
          <a:p>
            <a:pPr eaLnBrk="1" hangingPunct="1"/>
            <a:r>
              <a:rPr lang="sr-Latn-RS" dirty="0" smtClean="0"/>
              <a:t>In</a:t>
            </a:r>
            <a:r>
              <a:rPr lang="en" dirty="0" smtClean="0"/>
              <a:t> systemic diseases </a:t>
            </a:r>
            <a:endParaRPr lang="en-US"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 sz="4000" b="1" smtClean="0">
                <a:solidFill>
                  <a:schemeClr val="tx1"/>
                </a:solidFill>
              </a:rPr>
              <a:t>Nutrition</a:t>
            </a:r>
          </a:p>
        </p:txBody>
      </p:sp>
      <p:sp>
        <p:nvSpPr>
          <p:cNvPr id="56323" name="Rectangle 3"/>
          <p:cNvSpPr>
            <a:spLocks noGrp="1" noChangeArrowheads="1"/>
          </p:cNvSpPr>
          <p:nvPr>
            <p:ph idx="1"/>
          </p:nvPr>
        </p:nvSpPr>
        <p:spPr>
          <a:xfrm>
            <a:off x="215106" y="1988840"/>
            <a:ext cx="8713787" cy="4114800"/>
          </a:xfrm>
        </p:spPr>
        <p:txBody>
          <a:bodyPr/>
          <a:lstStyle/>
          <a:p>
            <a:pPr eaLnBrk="1" hangingPunct="1"/>
            <a:r>
              <a:rPr lang="en" dirty="0" smtClean="0"/>
              <a:t>BMI - Body Mass </a:t>
            </a:r>
            <a:r>
              <a:rPr lang="sr-Latn-RS" dirty="0" smtClean="0"/>
              <a:t>Index</a:t>
            </a:r>
            <a:endParaRPr lang="en" dirty="0" smtClean="0"/>
          </a:p>
          <a:p>
            <a:pPr eaLnBrk="1" hangingPunct="1"/>
            <a:endParaRPr lang="sr-Latn-CS" dirty="0" smtClean="0"/>
          </a:p>
          <a:p>
            <a:pPr eaLnBrk="1" hangingPunct="1"/>
            <a:r>
              <a:rPr lang="en" dirty="0" smtClean="0"/>
              <a:t>BMI = body mass weight / square physical height</a:t>
            </a:r>
            <a:r>
              <a:rPr lang="sr-Latn-RS" dirty="0" smtClean="0"/>
              <a:t> in m</a:t>
            </a:r>
            <a:endParaRPr lang="sr-Latn-CS" dirty="0" smtClean="0"/>
          </a:p>
          <a:p>
            <a:pPr eaLnBrk="1" hangingPunct="1"/>
            <a:r>
              <a:rPr lang="en" dirty="0" smtClean="0"/>
              <a:t>Normal values BMI : 20-25 kg/m</a:t>
            </a:r>
            <a:r>
              <a:rPr lang="en" baseline="30000" dirty="0" smtClean="0"/>
              <a:t>2</a:t>
            </a:r>
            <a:r>
              <a:rPr lang="en" dirty="0" smtClean="0"/>
              <a:t> </a:t>
            </a:r>
          </a:p>
          <a:p>
            <a:pPr eaLnBrk="1" hangingPunct="1">
              <a:buFontTx/>
              <a:buNone/>
            </a:pPr>
            <a:r>
              <a:rPr lang="sr-Latn-RS" u="sng" dirty="0">
                <a:solidFill>
                  <a:srgbClr val="FF0000"/>
                </a:solidFill>
              </a:rPr>
              <a:t>E</a:t>
            </a:r>
            <a:r>
              <a:rPr lang="en" u="sng" dirty="0" smtClean="0">
                <a:solidFill>
                  <a:srgbClr val="FF0000"/>
                </a:solidFill>
              </a:rPr>
              <a:t>xample </a:t>
            </a:r>
            <a:r>
              <a:rPr lang="en" dirty="0" smtClean="0">
                <a:solidFill>
                  <a:srgbClr val="FF0000"/>
                </a:solidFill>
              </a:rPr>
              <a:t>: </a:t>
            </a:r>
            <a:r>
              <a:rPr lang="en" dirty="0" smtClean="0"/>
              <a:t>height 170 cm, weight 70 kg</a:t>
            </a:r>
            <a:endParaRPr lang="sr-Latn-CS" dirty="0" smtClean="0"/>
          </a:p>
          <a:p>
            <a:pPr eaLnBrk="1" hangingPunct="1">
              <a:buFontTx/>
              <a:buNone/>
            </a:pPr>
            <a:r>
              <a:rPr lang="en" dirty="0" smtClean="0"/>
              <a:t>BMI = 70 kg : 1.7x1.7 m</a:t>
            </a:r>
            <a:r>
              <a:rPr lang="en" baseline="30000" dirty="0" smtClean="0"/>
              <a:t>2 </a:t>
            </a:r>
            <a:r>
              <a:rPr lang="en" dirty="0" smtClean="0"/>
              <a:t>= 70 kg : 2.89 m</a:t>
            </a:r>
            <a:r>
              <a:rPr lang="en" baseline="30000" dirty="0" smtClean="0"/>
              <a:t>2</a:t>
            </a:r>
            <a:endParaRPr lang="sr-Latn-CS" dirty="0" smtClean="0"/>
          </a:p>
          <a:p>
            <a:pPr eaLnBrk="1" hangingPunct="1">
              <a:buFontTx/>
              <a:buNone/>
            </a:pPr>
            <a:r>
              <a:rPr lang="en" b="1" dirty="0" smtClean="0"/>
              <a:t>24.22 kg/m</a:t>
            </a:r>
            <a:r>
              <a:rPr lang="en" b="1" baseline="30000" dirty="0" smtClean="0"/>
              <a:t>2</a:t>
            </a:r>
            <a:r>
              <a:rPr lang="en" b="1" dirty="0" smtClean="0"/>
              <a:t> </a:t>
            </a:r>
          </a:p>
          <a:p>
            <a:pPr eaLnBrk="1" hangingPunct="1">
              <a:buFontTx/>
              <a:buNone/>
            </a:pPr>
            <a:endParaRPr lang="sr-Latn-CS" dirty="0" smtClean="0"/>
          </a:p>
          <a:p>
            <a:pPr eaLnBrk="1" hangingPunct="1">
              <a:buFontTx/>
              <a:buNone/>
            </a:pPr>
            <a:endParaRPr 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908720"/>
            <a:ext cx="8229600" cy="1143000"/>
          </a:xfrm>
          <a:noFill/>
        </p:spPr>
        <p:txBody>
          <a:bodyPr/>
          <a:lstStyle/>
          <a:p>
            <a:pPr eaLnBrk="1" hangingPunct="1"/>
            <a:r>
              <a:rPr lang="en" sz="4000" b="1" dirty="0" smtClean="0">
                <a:solidFill>
                  <a:schemeClr val="tx1"/>
                </a:solidFill>
              </a:rPr>
              <a:t>Reduced </a:t>
            </a:r>
            <a:r>
              <a:rPr lang="sr-Latn-RS" sz="4000" b="1" dirty="0" smtClean="0">
                <a:solidFill>
                  <a:schemeClr val="tx1"/>
                </a:solidFill>
              </a:rPr>
              <a:t>body</a:t>
            </a:r>
            <a:r>
              <a:rPr lang="en" sz="4000" b="1" dirty="0" smtClean="0">
                <a:solidFill>
                  <a:schemeClr val="tx1"/>
                </a:solidFill>
              </a:rPr>
              <a:t> mass</a:t>
            </a:r>
          </a:p>
        </p:txBody>
      </p:sp>
      <p:sp>
        <p:nvSpPr>
          <p:cNvPr id="57347" name="Rectangle 3"/>
          <p:cNvSpPr>
            <a:spLocks noGrp="1" noChangeArrowheads="1"/>
          </p:cNvSpPr>
          <p:nvPr>
            <p:ph idx="1"/>
          </p:nvPr>
        </p:nvSpPr>
        <p:spPr>
          <a:xfrm>
            <a:off x="457200" y="2204864"/>
            <a:ext cx="8229600" cy="4389437"/>
          </a:xfrm>
        </p:spPr>
        <p:txBody>
          <a:bodyPr/>
          <a:lstStyle/>
          <a:p>
            <a:pPr eaLnBrk="1" hangingPunct="1">
              <a:buFontTx/>
              <a:buNone/>
            </a:pPr>
            <a:endParaRPr lang="sr-Latn-CS" dirty="0" smtClean="0"/>
          </a:p>
          <a:p>
            <a:pPr eaLnBrk="1" hangingPunct="1"/>
            <a:r>
              <a:rPr lang="en" dirty="0" smtClean="0"/>
              <a:t>Malignant diseases</a:t>
            </a:r>
            <a:endParaRPr lang="sr-Latn-CS" dirty="0" smtClean="0"/>
          </a:p>
          <a:p>
            <a:pPr eaLnBrk="1" hangingPunct="1"/>
            <a:r>
              <a:rPr lang="en" dirty="0" smtClean="0"/>
              <a:t>Tuberculosis</a:t>
            </a:r>
            <a:endParaRPr lang="sr-Latn-CS" dirty="0" smtClean="0"/>
          </a:p>
          <a:p>
            <a:pPr eaLnBrk="1" hangingPunct="1"/>
            <a:r>
              <a:rPr lang="en" dirty="0" smtClean="0"/>
              <a:t>Chronic obstructive lung</a:t>
            </a:r>
            <a:r>
              <a:rPr lang="sr-Latn-RS" dirty="0" smtClean="0"/>
              <a:t> disease</a:t>
            </a:r>
            <a:r>
              <a:rPr lang="en" dirty="0" smtClean="0"/>
              <a:t> </a:t>
            </a:r>
            <a:endParaRPr lang="en-US" sz="2800"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noFill/>
        </p:spPr>
        <p:txBody>
          <a:bodyPr/>
          <a:lstStyle/>
          <a:p>
            <a:pPr eaLnBrk="1" hangingPunct="1"/>
            <a:r>
              <a:rPr lang="en" sz="4000" b="1" dirty="0" smtClean="0">
                <a:solidFill>
                  <a:schemeClr val="tx1"/>
                </a:solidFill>
              </a:rPr>
              <a:t>Increased </a:t>
            </a:r>
            <a:r>
              <a:rPr lang="sr-Latn-RS" sz="4000" b="1" dirty="0" smtClean="0">
                <a:solidFill>
                  <a:schemeClr val="tx1"/>
                </a:solidFill>
              </a:rPr>
              <a:t>body</a:t>
            </a:r>
            <a:r>
              <a:rPr lang="en" sz="4000" b="1" dirty="0" smtClean="0">
                <a:solidFill>
                  <a:schemeClr val="tx1"/>
                </a:solidFill>
              </a:rPr>
              <a:t> mass</a:t>
            </a:r>
          </a:p>
        </p:txBody>
      </p:sp>
      <p:sp>
        <p:nvSpPr>
          <p:cNvPr id="58371" name="Rectangle 3"/>
          <p:cNvSpPr>
            <a:spLocks noGrp="1" noChangeArrowheads="1"/>
          </p:cNvSpPr>
          <p:nvPr>
            <p:ph idx="1"/>
          </p:nvPr>
        </p:nvSpPr>
        <p:spPr>
          <a:xfrm>
            <a:off x="457200" y="2279650"/>
            <a:ext cx="8229600" cy="3885654"/>
          </a:xfrm>
        </p:spPr>
        <p:txBody>
          <a:bodyPr/>
          <a:lstStyle/>
          <a:p>
            <a:pPr eaLnBrk="1" hangingPunct="1"/>
            <a:r>
              <a:rPr lang="en" b="1" dirty="0" smtClean="0">
                <a:solidFill>
                  <a:srgbClr val="FF0000"/>
                </a:solidFill>
              </a:rPr>
              <a:t>Obesity:</a:t>
            </a:r>
          </a:p>
          <a:p>
            <a:pPr eaLnBrk="1" hangingPunct="1"/>
            <a:r>
              <a:rPr lang="sr-Latn-RS" dirty="0" smtClean="0"/>
              <a:t>Obstructive sleep</a:t>
            </a:r>
            <a:r>
              <a:rPr lang="en" dirty="0" smtClean="0"/>
              <a:t> apnea syndrome</a:t>
            </a:r>
          </a:p>
          <a:p>
            <a:pPr eaLnBrk="1" hangingPunct="1"/>
            <a:r>
              <a:rPr lang="en" dirty="0" smtClean="0"/>
              <a:t>Hypoventilation syndrome of the obese</a:t>
            </a:r>
          </a:p>
          <a:p>
            <a:pPr eaLnBrk="1" hangingPunct="1"/>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rrowheads="1"/>
          </p:cNvPicPr>
          <p:nvPr/>
        </p:nvPicPr>
        <p:blipFill>
          <a:blip r:embed="rId3"/>
          <a:srcRect/>
          <a:stretch>
            <a:fillRect/>
          </a:stretch>
        </p:blipFill>
        <p:spPr bwMode="auto">
          <a:xfrm>
            <a:off x="0" y="-98425"/>
            <a:ext cx="9359900" cy="8053388"/>
          </a:xfrm>
          <a:prstGeom prst="rect">
            <a:avLst/>
          </a:prstGeom>
          <a:noFill/>
          <a:ln w="9525">
            <a:noFill/>
            <a:miter lim="800000"/>
            <a:headEnd/>
            <a:tailEnd/>
          </a:ln>
        </p:spPr>
      </p:pic>
      <p:sp>
        <p:nvSpPr>
          <p:cNvPr id="59395" name="Rectangle 3"/>
          <p:cNvSpPr>
            <a:spLocks noChangeArrowheads="1"/>
          </p:cNvSpPr>
          <p:nvPr/>
        </p:nvSpPr>
        <p:spPr bwMode="auto">
          <a:xfrm>
            <a:off x="4556125" y="6516688"/>
            <a:ext cx="3503613" cy="457200"/>
          </a:xfrm>
          <a:prstGeom prst="rect">
            <a:avLst/>
          </a:prstGeom>
          <a:noFill/>
          <a:ln w="9525">
            <a:noFill/>
            <a:miter lim="800000"/>
            <a:headEnd/>
            <a:tailEnd/>
          </a:ln>
        </p:spPr>
        <p:txBody>
          <a:bodyPr wrap="none" lIns="92075" tIns="46038" rIns="92075" bIns="46038">
            <a:spAutoFit/>
          </a:bodyPr>
          <a:lstStyle/>
          <a:p>
            <a:r>
              <a:rPr lang="en"/>
              <a:t>Sleep apnea syndrome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323850" y="620713"/>
            <a:ext cx="8494713" cy="1143000"/>
          </a:xfrm>
        </p:spPr>
        <p:txBody>
          <a:bodyPr>
            <a:normAutofit fontScale="90000"/>
          </a:bodyPr>
          <a:lstStyle/>
          <a:p>
            <a:pPr eaLnBrk="1" fontAlgn="auto" hangingPunct="1">
              <a:spcAft>
                <a:spcPts val="0"/>
              </a:spcAft>
              <a:defRPr/>
            </a:pPr>
            <a:r>
              <a:rPr lang="en" sz="4000" b="1" dirty="0" err="1" smtClean="0">
                <a:solidFill>
                  <a:schemeClr val="tx1"/>
                </a:solidFill>
              </a:rPr>
              <a:t>Normal</a:t>
            </a:r>
            <a:r>
              <a:rPr lang="en" sz="4000" b="1" dirty="0" smtClean="0">
                <a:solidFill>
                  <a:schemeClr val="tx1"/>
                </a:solidFill>
              </a:rPr>
              <a:t> </a:t>
            </a:r>
            <a:r>
              <a:rPr lang="en" sz="4000" b="1" dirty="0" err="1" smtClean="0">
                <a:solidFill>
                  <a:schemeClr val="tx1"/>
                </a:solidFill>
              </a:rPr>
              <a:t>breathing</a:t>
            </a:r>
            <a:r>
              <a:rPr lang="en" sz="4000" b="1" dirty="0" smtClean="0">
                <a:solidFill>
                  <a:schemeClr val="tx1"/>
                </a:solidFill>
              </a:rPr>
              <a:t> </a:t>
            </a:r>
            <a:r>
              <a:rPr lang="en-US" sz="4000" b="1" dirty="0" smtClean="0">
                <a:solidFill>
                  <a:schemeClr val="tx1"/>
                </a:solidFill>
              </a:rPr>
              <a:t/>
            </a:r>
            <a:br>
              <a:rPr lang="en-US" sz="4000" b="1" dirty="0" smtClean="0">
                <a:solidFill>
                  <a:schemeClr val="tx1"/>
                </a:solidFill>
              </a:rPr>
            </a:br>
            <a:r>
              <a:rPr lang="en" sz="4000" b="1" dirty="0" err="1" smtClean="0">
                <a:solidFill>
                  <a:srgbClr val="FF0000"/>
                </a:solidFill>
              </a:rPr>
              <a:t>Eupnea</a:t>
            </a:r>
            <a:endParaRPr lang="en-US" sz="4000" b="1" dirty="0" smtClean="0">
              <a:solidFill>
                <a:srgbClr val="FF0000"/>
              </a:solidFill>
            </a:endParaRPr>
          </a:p>
        </p:txBody>
      </p:sp>
      <p:sp>
        <p:nvSpPr>
          <p:cNvPr id="60419" name="Rectangle 3"/>
          <p:cNvSpPr>
            <a:spLocks noGrp="1" noChangeArrowheads="1"/>
          </p:cNvSpPr>
          <p:nvPr>
            <p:ph idx="1"/>
          </p:nvPr>
        </p:nvSpPr>
        <p:spPr>
          <a:xfrm>
            <a:off x="179388" y="1981200"/>
            <a:ext cx="8640762" cy="4114800"/>
          </a:xfrm>
        </p:spPr>
        <p:txBody>
          <a:bodyPr/>
          <a:lstStyle/>
          <a:p>
            <a:pPr eaLnBrk="1" hangingPunct="1">
              <a:lnSpc>
                <a:spcPct val="90000"/>
              </a:lnSpc>
              <a:buFontTx/>
              <a:buNone/>
            </a:pPr>
            <a:endParaRPr lang="en-US" dirty="0" smtClean="0"/>
          </a:p>
          <a:p>
            <a:pPr eaLnBrk="1" hangingPunct="1">
              <a:lnSpc>
                <a:spcPct val="90000"/>
              </a:lnSpc>
            </a:pPr>
            <a:r>
              <a:rPr lang="en" dirty="0" smtClean="0"/>
              <a:t>Respiratory center</a:t>
            </a:r>
            <a:r>
              <a:rPr lang="sr-Latn-RS" dirty="0" smtClean="0"/>
              <a:t> CNS</a:t>
            </a:r>
            <a:endParaRPr lang="en" dirty="0" smtClean="0"/>
          </a:p>
          <a:p>
            <a:pPr eaLnBrk="1" hangingPunct="1">
              <a:lnSpc>
                <a:spcPct val="90000"/>
              </a:lnSpc>
            </a:pPr>
            <a:r>
              <a:rPr lang="en" dirty="0" smtClean="0"/>
              <a:t>Peripheral nerve endings (pressoreceptors in the pleura, chemoreceptors in the aorta)</a:t>
            </a:r>
          </a:p>
          <a:p>
            <a:pPr eaLnBrk="1" hangingPunct="1">
              <a:lnSpc>
                <a:spcPct val="90000"/>
              </a:lnSpc>
            </a:pPr>
            <a:r>
              <a:rPr lang="en" dirty="0" smtClean="0"/>
              <a:t>Partial pressure of oxygen and carbon dioxide in arterial blood and blood pH</a:t>
            </a:r>
          </a:p>
          <a:p>
            <a:pPr eaLnBrk="1" hangingPunct="1">
              <a:lnSpc>
                <a:spcPct val="90000"/>
              </a:lnSpc>
            </a:pPr>
            <a:r>
              <a:rPr lang="en" dirty="0" smtClean="0"/>
              <a:t>Mental and volitional factors</a:t>
            </a:r>
          </a:p>
          <a:p>
            <a:pPr eaLnBrk="1" hangingPunct="1">
              <a:lnSpc>
                <a:spcPct val="90000"/>
              </a:lnSpc>
            </a:pPr>
            <a:r>
              <a:rPr lang="en" dirty="0" smtClean="0"/>
              <a:t>14-20 respirations per minute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68313" y="609600"/>
            <a:ext cx="8280400" cy="1143000"/>
          </a:xfrm>
          <a:noFill/>
        </p:spPr>
        <p:txBody>
          <a:bodyPr/>
          <a:lstStyle/>
          <a:p>
            <a:pPr eaLnBrk="1" hangingPunct="1"/>
            <a:r>
              <a:rPr lang="en" sz="4000" b="1" smtClean="0">
                <a:solidFill>
                  <a:schemeClr val="tx1"/>
                </a:solidFill>
              </a:rPr>
              <a:t>Respiratory frequency</a:t>
            </a:r>
          </a:p>
        </p:txBody>
      </p:sp>
      <p:sp>
        <p:nvSpPr>
          <p:cNvPr id="61443" name="Rectangle 3"/>
          <p:cNvSpPr>
            <a:spLocks noGrp="1" noChangeArrowheads="1"/>
          </p:cNvSpPr>
          <p:nvPr>
            <p:ph idx="1"/>
          </p:nvPr>
        </p:nvSpPr>
        <p:spPr>
          <a:xfrm>
            <a:off x="179388" y="2482850"/>
            <a:ext cx="8569325" cy="4114800"/>
          </a:xfrm>
        </p:spPr>
        <p:txBody>
          <a:bodyPr/>
          <a:lstStyle/>
          <a:p>
            <a:pPr eaLnBrk="1" hangingPunct="1"/>
            <a:r>
              <a:rPr lang="sr-Latn-RS" sz="3200" dirty="0">
                <a:solidFill>
                  <a:srgbClr val="FF0000"/>
                </a:solidFill>
              </a:rPr>
              <a:t>B</a:t>
            </a:r>
            <a:r>
              <a:rPr lang="en" sz="3200" dirty="0" smtClean="0">
                <a:solidFill>
                  <a:srgbClr val="FF0000"/>
                </a:solidFill>
              </a:rPr>
              <a:t>radypnea </a:t>
            </a:r>
            <a:r>
              <a:rPr lang="en" sz="3200" dirty="0" smtClean="0"/>
              <a:t>: less </a:t>
            </a:r>
            <a:r>
              <a:rPr lang="sr-Latn-RS" sz="3200" dirty="0" smtClean="0"/>
              <a:t>then</a:t>
            </a:r>
            <a:r>
              <a:rPr lang="en" sz="3200" dirty="0" smtClean="0"/>
              <a:t> 14 respiration </a:t>
            </a:r>
            <a:r>
              <a:rPr lang="sr-Latn-RS" sz="3200" dirty="0" smtClean="0"/>
              <a:t>per</a:t>
            </a:r>
            <a:r>
              <a:rPr lang="en" sz="3200" dirty="0" smtClean="0"/>
              <a:t> minute</a:t>
            </a:r>
            <a:endParaRPr lang="sr-Latn-CS" sz="3200" dirty="0" smtClean="0"/>
          </a:p>
          <a:p>
            <a:pPr eaLnBrk="1" hangingPunct="1"/>
            <a:r>
              <a:rPr lang="en" sz="3200" dirty="0" smtClean="0">
                <a:solidFill>
                  <a:srgbClr val="FF0000"/>
                </a:solidFill>
              </a:rPr>
              <a:t>Tachypnea</a:t>
            </a:r>
            <a:r>
              <a:rPr lang="en" sz="3200" dirty="0" smtClean="0">
                <a:solidFill>
                  <a:srgbClr val="FFFF00"/>
                </a:solidFill>
              </a:rPr>
              <a:t> </a:t>
            </a:r>
            <a:r>
              <a:rPr lang="en" sz="3200" dirty="0" smtClean="0"/>
              <a:t>: more </a:t>
            </a:r>
            <a:r>
              <a:rPr lang="sr-Latn-RS" sz="3200" dirty="0" smtClean="0"/>
              <a:t>then</a:t>
            </a:r>
            <a:r>
              <a:rPr lang="en" sz="3200" dirty="0" smtClean="0"/>
              <a:t> 25 respiration </a:t>
            </a:r>
            <a:r>
              <a:rPr lang="sr-Latn-RS" sz="3200" dirty="0" smtClean="0"/>
              <a:t>per</a:t>
            </a:r>
            <a:r>
              <a:rPr lang="en" sz="3200" dirty="0" smtClean="0"/>
              <a:t> minute</a:t>
            </a:r>
          </a:p>
          <a:p>
            <a:pPr eaLnBrk="1" hangingPunct="1"/>
            <a:endParaRPr lang="en-US" sz="3200" dirty="0"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 sz="4000" b="1" smtClean="0">
                <a:solidFill>
                  <a:schemeClr val="tx1"/>
                </a:solidFill>
              </a:rPr>
              <a:t>Rapid breathing </a:t>
            </a:r>
            <a:r>
              <a:rPr lang="en-US" sz="4000" b="1" smtClean="0">
                <a:solidFill>
                  <a:schemeClr val="tx1"/>
                </a:solidFill>
              </a:rPr>
              <a:t/>
            </a:r>
            <a:br>
              <a:rPr lang="en-US" sz="4000" b="1" smtClean="0">
                <a:solidFill>
                  <a:schemeClr val="tx1"/>
                </a:solidFill>
              </a:rPr>
            </a:br>
            <a:r>
              <a:rPr lang="en" sz="4000" b="1" smtClean="0">
                <a:solidFill>
                  <a:schemeClr val="tx1"/>
                </a:solidFill>
              </a:rPr>
              <a:t>Tachypnea</a:t>
            </a:r>
          </a:p>
        </p:txBody>
      </p:sp>
      <p:sp>
        <p:nvSpPr>
          <p:cNvPr id="62467" name="Rectangle 3"/>
          <p:cNvSpPr>
            <a:spLocks noGrp="1" noChangeArrowheads="1"/>
          </p:cNvSpPr>
          <p:nvPr>
            <p:ph idx="1"/>
          </p:nvPr>
        </p:nvSpPr>
        <p:spPr>
          <a:xfrm>
            <a:off x="250825" y="2424113"/>
            <a:ext cx="8435975" cy="4389437"/>
          </a:xfrm>
        </p:spPr>
        <p:txBody>
          <a:bodyPr/>
          <a:lstStyle/>
          <a:p>
            <a:pPr eaLnBrk="1" hangingPunct="1">
              <a:lnSpc>
                <a:spcPct val="90000"/>
              </a:lnSpc>
            </a:pPr>
            <a:r>
              <a:rPr lang="en" sz="3600" b="1" dirty="0" smtClean="0">
                <a:solidFill>
                  <a:srgbClr val="FF0000"/>
                </a:solidFill>
              </a:rPr>
              <a:t>In healthy individuals</a:t>
            </a:r>
            <a:r>
              <a:rPr lang="en" dirty="0" smtClean="0">
                <a:solidFill>
                  <a:srgbClr val="FF0000"/>
                </a:solidFill>
              </a:rPr>
              <a:t> </a:t>
            </a:r>
            <a:r>
              <a:rPr lang="en" dirty="0" smtClean="0"/>
              <a:t>as a compensatory phenomenon (during physical effort, excitement)</a:t>
            </a:r>
          </a:p>
          <a:p>
            <a:pPr eaLnBrk="1" hangingPunct="1">
              <a:lnSpc>
                <a:spcPct val="90000"/>
              </a:lnSpc>
              <a:buFontTx/>
              <a:buNone/>
            </a:pPr>
            <a:endParaRPr lang="en-US" dirty="0" smtClean="0"/>
          </a:p>
          <a:p>
            <a:pPr eaLnBrk="1" hangingPunct="1">
              <a:lnSpc>
                <a:spcPct val="90000"/>
              </a:lnSpc>
            </a:pPr>
            <a:r>
              <a:rPr lang="en" sz="3600" b="1" dirty="0" smtClean="0">
                <a:solidFill>
                  <a:srgbClr val="FF0000"/>
                </a:solidFill>
              </a:rPr>
              <a:t>In pathological conditions:</a:t>
            </a:r>
          </a:p>
          <a:p>
            <a:pPr eaLnBrk="1" hangingPunct="1">
              <a:lnSpc>
                <a:spcPct val="90000"/>
              </a:lnSpc>
            </a:pPr>
            <a:r>
              <a:rPr lang="sr-Latn-RS" dirty="0"/>
              <a:t>E</a:t>
            </a:r>
            <a:r>
              <a:rPr lang="en" dirty="0" smtClean="0"/>
              <a:t>levated body temperature</a:t>
            </a:r>
          </a:p>
          <a:p>
            <a:pPr eaLnBrk="1" hangingPunct="1">
              <a:lnSpc>
                <a:spcPct val="90000"/>
              </a:lnSpc>
            </a:pPr>
            <a:r>
              <a:rPr lang="en" dirty="0" smtClean="0"/>
              <a:t>Diseases of the respiratory tract and lungs</a:t>
            </a:r>
          </a:p>
          <a:p>
            <a:pPr eaLnBrk="1" hangingPunct="1">
              <a:lnSpc>
                <a:spcPct val="90000"/>
              </a:lnSpc>
            </a:pPr>
            <a:r>
              <a:rPr lang="en" dirty="0" smtClean="0"/>
              <a:t>Greater excitation of the respiratory center</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ext Box 2"/>
          <p:cNvSpPr txBox="1">
            <a:spLocks noChangeArrowheads="1"/>
          </p:cNvSpPr>
          <p:nvPr/>
        </p:nvSpPr>
        <p:spPr bwMode="auto">
          <a:xfrm>
            <a:off x="461963" y="538163"/>
            <a:ext cx="2900362" cy="708025"/>
          </a:xfrm>
          <a:prstGeom prst="rect">
            <a:avLst/>
          </a:prstGeom>
          <a:noFill/>
          <a:ln w="9525">
            <a:noFill/>
            <a:miter lim="800000"/>
            <a:headEnd/>
            <a:tailEnd/>
          </a:ln>
          <a:effectLst/>
        </p:spPr>
        <p:txBody>
          <a:bodyPr wrap="none">
            <a:spAutoFit/>
          </a:bodyPr>
          <a:lstStyle/>
          <a:p>
            <a:pPr>
              <a:defRPr/>
            </a:pPr>
            <a:r>
              <a:rPr lang="en" sz="4000" dirty="0">
                <a:latin typeface="+mj-lt"/>
              </a:rPr>
              <a:t>Inspection :</a:t>
            </a:r>
          </a:p>
        </p:txBody>
      </p:sp>
      <p:sp>
        <p:nvSpPr>
          <p:cNvPr id="64515" name="Text Box 3"/>
          <p:cNvSpPr txBox="1">
            <a:spLocks noChangeArrowheads="1"/>
          </p:cNvSpPr>
          <p:nvPr/>
        </p:nvSpPr>
        <p:spPr bwMode="auto">
          <a:xfrm>
            <a:off x="758825" y="1258888"/>
            <a:ext cx="2511650" cy="400110"/>
          </a:xfrm>
          <a:prstGeom prst="rect">
            <a:avLst/>
          </a:prstGeom>
          <a:noFill/>
          <a:ln w="9525">
            <a:noFill/>
            <a:miter lim="800000"/>
            <a:headEnd/>
            <a:tailEnd/>
          </a:ln>
        </p:spPr>
        <p:txBody>
          <a:bodyPr wrap="none">
            <a:spAutoFit/>
          </a:bodyPr>
          <a:lstStyle/>
          <a:p>
            <a:pPr>
              <a:defRPr/>
            </a:pPr>
            <a:r>
              <a:rPr lang="en" sz="2000" dirty="0" smtClean="0">
                <a:latin typeface="+mn-lt"/>
              </a:rPr>
              <a:t>Rhythm</a:t>
            </a:r>
            <a:r>
              <a:rPr lang="sr-Latn-RS" sz="2000" dirty="0" smtClean="0">
                <a:latin typeface="+mn-lt"/>
              </a:rPr>
              <a:t> of</a:t>
            </a:r>
            <a:r>
              <a:rPr lang="en" sz="2000" dirty="0" smtClean="0">
                <a:latin typeface="+mn-lt"/>
              </a:rPr>
              <a:t> </a:t>
            </a:r>
            <a:r>
              <a:rPr lang="en" sz="2000" dirty="0">
                <a:latin typeface="+mn-lt"/>
              </a:rPr>
              <a:t>breathing :</a:t>
            </a:r>
          </a:p>
        </p:txBody>
      </p:sp>
      <p:sp>
        <p:nvSpPr>
          <p:cNvPr id="63492" name="AutoShape 4"/>
          <p:cNvSpPr>
            <a:spLocks noChangeArrowheads="1"/>
          </p:cNvSpPr>
          <p:nvPr/>
        </p:nvSpPr>
        <p:spPr bwMode="auto">
          <a:xfrm>
            <a:off x="546100" y="1368425"/>
            <a:ext cx="152400" cy="177800"/>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sp>
        <p:nvSpPr>
          <p:cNvPr id="63493" name="Freeform 5"/>
          <p:cNvSpPr>
            <a:spLocks/>
          </p:cNvSpPr>
          <p:nvPr/>
        </p:nvSpPr>
        <p:spPr bwMode="auto">
          <a:xfrm>
            <a:off x="723900" y="2393950"/>
            <a:ext cx="1752600" cy="546100"/>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494" name="Freeform 6"/>
          <p:cNvSpPr>
            <a:spLocks/>
          </p:cNvSpPr>
          <p:nvPr/>
        </p:nvSpPr>
        <p:spPr bwMode="auto">
          <a:xfrm>
            <a:off x="2362200" y="2419350"/>
            <a:ext cx="1752600" cy="546100"/>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495" name="Freeform 7"/>
          <p:cNvSpPr>
            <a:spLocks/>
          </p:cNvSpPr>
          <p:nvPr/>
        </p:nvSpPr>
        <p:spPr bwMode="auto">
          <a:xfrm>
            <a:off x="4000500" y="2444750"/>
            <a:ext cx="1752600" cy="533400"/>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496" name="Freeform 8"/>
          <p:cNvSpPr>
            <a:spLocks/>
          </p:cNvSpPr>
          <p:nvPr/>
        </p:nvSpPr>
        <p:spPr bwMode="auto">
          <a:xfrm>
            <a:off x="5638800" y="2457450"/>
            <a:ext cx="1752600" cy="546100"/>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497" name="Line 9"/>
          <p:cNvSpPr>
            <a:spLocks noChangeShapeType="1"/>
          </p:cNvSpPr>
          <p:nvPr/>
        </p:nvSpPr>
        <p:spPr bwMode="auto">
          <a:xfrm>
            <a:off x="673100" y="3162300"/>
            <a:ext cx="6743700" cy="0"/>
          </a:xfrm>
          <a:prstGeom prst="line">
            <a:avLst/>
          </a:prstGeom>
          <a:noFill/>
          <a:ln w="28575" cap="rnd">
            <a:solidFill>
              <a:schemeClr val="tx1"/>
            </a:solidFill>
            <a:prstDash val="sysDot"/>
            <a:round/>
            <a:headEnd type="triangle" w="med" len="med"/>
            <a:tailEnd type="triangle" w="med" len="med"/>
          </a:ln>
        </p:spPr>
        <p:txBody>
          <a:bodyPr/>
          <a:lstStyle/>
          <a:p>
            <a:endParaRPr lang="en-US"/>
          </a:p>
        </p:txBody>
      </p:sp>
      <p:sp>
        <p:nvSpPr>
          <p:cNvPr id="63498" name="Line 10"/>
          <p:cNvSpPr>
            <a:spLocks noChangeShapeType="1"/>
          </p:cNvSpPr>
          <p:nvPr/>
        </p:nvSpPr>
        <p:spPr bwMode="auto">
          <a:xfrm>
            <a:off x="660400" y="2400300"/>
            <a:ext cx="0" cy="571500"/>
          </a:xfrm>
          <a:prstGeom prst="line">
            <a:avLst/>
          </a:prstGeom>
          <a:noFill/>
          <a:ln w="28575" cap="rnd">
            <a:solidFill>
              <a:schemeClr val="bg1"/>
            </a:solidFill>
            <a:prstDash val="sysDot"/>
            <a:round/>
            <a:headEnd type="triangle" w="med" len="med"/>
            <a:tailEnd type="triangle" w="med" len="med"/>
          </a:ln>
        </p:spPr>
        <p:txBody>
          <a:bodyPr/>
          <a:lstStyle/>
          <a:p>
            <a:endParaRPr lang="en-US"/>
          </a:p>
        </p:txBody>
      </p:sp>
      <p:sp>
        <p:nvSpPr>
          <p:cNvPr id="63499" name="Text Box 11"/>
          <p:cNvSpPr txBox="1">
            <a:spLocks noChangeArrowheads="1"/>
          </p:cNvSpPr>
          <p:nvPr/>
        </p:nvSpPr>
        <p:spPr bwMode="auto">
          <a:xfrm>
            <a:off x="3451225" y="3198813"/>
            <a:ext cx="731838" cy="338137"/>
          </a:xfrm>
          <a:prstGeom prst="rect">
            <a:avLst/>
          </a:prstGeom>
          <a:noFill/>
          <a:ln w="9525">
            <a:noFill/>
            <a:miter lim="800000"/>
            <a:headEnd/>
            <a:tailEnd/>
          </a:ln>
        </p:spPr>
        <p:txBody>
          <a:bodyPr wrap="none">
            <a:spAutoFit/>
          </a:bodyPr>
          <a:lstStyle/>
          <a:p>
            <a:r>
              <a:rPr lang="en" sz="1600">
                <a:latin typeface="Times New Roman" pitchFamily="18" charset="0"/>
              </a:rPr>
              <a:t>time</a:t>
            </a:r>
          </a:p>
        </p:txBody>
      </p:sp>
      <p:sp>
        <p:nvSpPr>
          <p:cNvPr id="63500" name="Text Box 12"/>
          <p:cNvSpPr txBox="1">
            <a:spLocks noChangeArrowheads="1"/>
          </p:cNvSpPr>
          <p:nvPr/>
        </p:nvSpPr>
        <p:spPr bwMode="auto">
          <a:xfrm rot="-5400000">
            <a:off x="122238" y="2562225"/>
            <a:ext cx="752475" cy="307975"/>
          </a:xfrm>
          <a:prstGeom prst="rect">
            <a:avLst/>
          </a:prstGeom>
          <a:noFill/>
          <a:ln w="9525">
            <a:noFill/>
            <a:miter lim="800000"/>
            <a:headEnd/>
            <a:tailEnd/>
          </a:ln>
        </p:spPr>
        <p:txBody>
          <a:bodyPr wrap="none">
            <a:spAutoFit/>
          </a:bodyPr>
          <a:lstStyle/>
          <a:p>
            <a:r>
              <a:rPr lang="en" sz="1400">
                <a:latin typeface="Times New Roman" pitchFamily="18" charset="0"/>
              </a:rPr>
              <a:t>depth</a:t>
            </a:r>
          </a:p>
        </p:txBody>
      </p:sp>
      <p:grpSp>
        <p:nvGrpSpPr>
          <p:cNvPr id="63501" name="Group 13"/>
          <p:cNvGrpSpPr>
            <a:grpSpLocks/>
          </p:cNvGrpSpPr>
          <p:nvPr/>
        </p:nvGrpSpPr>
        <p:grpSpPr bwMode="auto">
          <a:xfrm>
            <a:off x="495300" y="4413250"/>
            <a:ext cx="6883400" cy="444500"/>
            <a:chOff x="368" y="2492"/>
            <a:chExt cx="4336" cy="320"/>
          </a:xfrm>
        </p:grpSpPr>
        <p:sp>
          <p:nvSpPr>
            <p:cNvPr id="63507" name="Freeform 14"/>
            <p:cNvSpPr>
              <a:spLocks/>
            </p:cNvSpPr>
            <p:nvPr/>
          </p:nvSpPr>
          <p:spPr bwMode="auto">
            <a:xfrm>
              <a:off x="368" y="2492"/>
              <a:ext cx="763" cy="265"/>
            </a:xfrm>
            <a:custGeom>
              <a:avLst/>
              <a:gdLst>
                <a:gd name="T0" fmla="*/ 0 w 1104"/>
                <a:gd name="T1" fmla="*/ 25 h 344"/>
                <a:gd name="T2" fmla="*/ 4 w 1104"/>
                <a:gd name="T3" fmla="*/ 22 h 344"/>
                <a:gd name="T4" fmla="*/ 5 w 1104"/>
                <a:gd name="T5" fmla="*/ 17 h 344"/>
                <a:gd name="T6" fmla="*/ 6 w 1104"/>
                <a:gd name="T7" fmla="*/ 11 h 344"/>
                <a:gd name="T8" fmla="*/ 7 w 1104"/>
                <a:gd name="T9" fmla="*/ 4 h 344"/>
                <a:gd name="T10" fmla="*/ 8 w 1104"/>
                <a:gd name="T11" fmla="*/ 2 h 344"/>
                <a:gd name="T12" fmla="*/ 9 w 1104"/>
                <a:gd name="T13" fmla="*/ 2 h 344"/>
                <a:gd name="T14" fmla="*/ 10 w 1104"/>
                <a:gd name="T15" fmla="*/ 7 h 344"/>
                <a:gd name="T16" fmla="*/ 11 w 1104"/>
                <a:gd name="T17" fmla="*/ 12 h 344"/>
                <a:gd name="T18" fmla="*/ 12 w 1104"/>
                <a:gd name="T19" fmla="*/ 19 h 344"/>
                <a:gd name="T20" fmla="*/ 13 w 1104"/>
                <a:gd name="T21" fmla="*/ 23 h 344"/>
                <a:gd name="T22" fmla="*/ 16 w 1104"/>
                <a:gd name="T23" fmla="*/ 25 h 344"/>
                <a:gd name="T24" fmla="*/ 17 w 1104"/>
                <a:gd name="T25" fmla="*/ 18 h 344"/>
                <a:gd name="T26" fmla="*/ 18 w 1104"/>
                <a:gd name="T27" fmla="*/ 12 h 344"/>
                <a:gd name="T28" fmla="*/ 19 w 1104"/>
                <a:gd name="T29" fmla="*/ 5 h 344"/>
                <a:gd name="T30" fmla="*/ 20 w 1104"/>
                <a:gd name="T31" fmla="*/ 2 h 344"/>
                <a:gd name="T32" fmla="*/ 22 w 1104"/>
                <a:gd name="T33" fmla="*/ 2 h 344"/>
                <a:gd name="T34" fmla="*/ 23 w 1104"/>
                <a:gd name="T35" fmla="*/ 3 h 344"/>
                <a:gd name="T36" fmla="*/ 23 w 1104"/>
                <a:gd name="T37" fmla="*/ 13 h 344"/>
                <a:gd name="T38" fmla="*/ 25 w 1104"/>
                <a:gd name="T39" fmla="*/ 22 h 344"/>
                <a:gd name="T40" fmla="*/ 26 w 1104"/>
                <a:gd name="T41" fmla="*/ 25 h 344"/>
                <a:gd name="T42" fmla="*/ 27 w 1104"/>
                <a:gd name="T43" fmla="*/ 25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508" name="Freeform 15"/>
            <p:cNvSpPr>
              <a:spLocks/>
            </p:cNvSpPr>
            <p:nvPr/>
          </p:nvSpPr>
          <p:spPr bwMode="auto">
            <a:xfrm>
              <a:off x="1082" y="2504"/>
              <a:ext cx="763" cy="266"/>
            </a:xfrm>
            <a:custGeom>
              <a:avLst/>
              <a:gdLst>
                <a:gd name="T0" fmla="*/ 0 w 1104"/>
                <a:gd name="T1" fmla="*/ 26 h 344"/>
                <a:gd name="T2" fmla="*/ 4 w 1104"/>
                <a:gd name="T3" fmla="*/ 22 h 344"/>
                <a:gd name="T4" fmla="*/ 5 w 1104"/>
                <a:gd name="T5" fmla="*/ 18 h 344"/>
                <a:gd name="T6" fmla="*/ 6 w 1104"/>
                <a:gd name="T7" fmla="*/ 12 h 344"/>
                <a:gd name="T8" fmla="*/ 7 w 1104"/>
                <a:gd name="T9" fmla="*/ 5 h 344"/>
                <a:gd name="T10" fmla="*/ 8 w 1104"/>
                <a:gd name="T11" fmla="*/ 2 h 344"/>
                <a:gd name="T12" fmla="*/ 9 w 1104"/>
                <a:gd name="T13" fmla="*/ 2 h 344"/>
                <a:gd name="T14" fmla="*/ 10 w 1104"/>
                <a:gd name="T15" fmla="*/ 7 h 344"/>
                <a:gd name="T16" fmla="*/ 11 w 1104"/>
                <a:gd name="T17" fmla="*/ 13 h 344"/>
                <a:gd name="T18" fmla="*/ 12 w 1104"/>
                <a:gd name="T19" fmla="*/ 20 h 344"/>
                <a:gd name="T20" fmla="*/ 13 w 1104"/>
                <a:gd name="T21" fmla="*/ 24 h 344"/>
                <a:gd name="T22" fmla="*/ 16 w 1104"/>
                <a:gd name="T23" fmla="*/ 26 h 344"/>
                <a:gd name="T24" fmla="*/ 17 w 1104"/>
                <a:gd name="T25" fmla="*/ 19 h 344"/>
                <a:gd name="T26" fmla="*/ 18 w 1104"/>
                <a:gd name="T27" fmla="*/ 12 h 344"/>
                <a:gd name="T28" fmla="*/ 19 w 1104"/>
                <a:gd name="T29" fmla="*/ 5 h 344"/>
                <a:gd name="T30" fmla="*/ 20 w 1104"/>
                <a:gd name="T31" fmla="*/ 2 h 344"/>
                <a:gd name="T32" fmla="*/ 22 w 1104"/>
                <a:gd name="T33" fmla="*/ 2 h 344"/>
                <a:gd name="T34" fmla="*/ 23 w 1104"/>
                <a:gd name="T35" fmla="*/ 3 h 344"/>
                <a:gd name="T36" fmla="*/ 23 w 1104"/>
                <a:gd name="T37" fmla="*/ 13 h 344"/>
                <a:gd name="T38" fmla="*/ 25 w 1104"/>
                <a:gd name="T39" fmla="*/ 22 h 344"/>
                <a:gd name="T40" fmla="*/ 26 w 1104"/>
                <a:gd name="T41" fmla="*/ 26 h 344"/>
                <a:gd name="T42" fmla="*/ 27 w 1104"/>
                <a:gd name="T43" fmla="*/ 26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509" name="Freeform 16"/>
            <p:cNvSpPr>
              <a:spLocks/>
            </p:cNvSpPr>
            <p:nvPr/>
          </p:nvSpPr>
          <p:spPr bwMode="auto">
            <a:xfrm>
              <a:off x="1795" y="2517"/>
              <a:ext cx="763" cy="259"/>
            </a:xfrm>
            <a:custGeom>
              <a:avLst/>
              <a:gdLst>
                <a:gd name="T0" fmla="*/ 0 w 1104"/>
                <a:gd name="T1" fmla="*/ 20 h 344"/>
                <a:gd name="T2" fmla="*/ 4 w 1104"/>
                <a:gd name="T3" fmla="*/ 17 h 344"/>
                <a:gd name="T4" fmla="*/ 5 w 1104"/>
                <a:gd name="T5" fmla="*/ 14 h 344"/>
                <a:gd name="T6" fmla="*/ 6 w 1104"/>
                <a:gd name="T7" fmla="*/ 8 h 344"/>
                <a:gd name="T8" fmla="*/ 7 w 1104"/>
                <a:gd name="T9" fmla="*/ 4 h 344"/>
                <a:gd name="T10" fmla="*/ 8 w 1104"/>
                <a:gd name="T11" fmla="*/ 2 h 344"/>
                <a:gd name="T12" fmla="*/ 9 w 1104"/>
                <a:gd name="T13" fmla="*/ 2 h 344"/>
                <a:gd name="T14" fmla="*/ 10 w 1104"/>
                <a:gd name="T15" fmla="*/ 6 h 344"/>
                <a:gd name="T16" fmla="*/ 11 w 1104"/>
                <a:gd name="T17" fmla="*/ 10 h 344"/>
                <a:gd name="T18" fmla="*/ 12 w 1104"/>
                <a:gd name="T19" fmla="*/ 16 h 344"/>
                <a:gd name="T20" fmla="*/ 13 w 1104"/>
                <a:gd name="T21" fmla="*/ 19 h 344"/>
                <a:gd name="T22" fmla="*/ 16 w 1104"/>
                <a:gd name="T23" fmla="*/ 20 h 344"/>
                <a:gd name="T24" fmla="*/ 17 w 1104"/>
                <a:gd name="T25" fmla="*/ 14 h 344"/>
                <a:gd name="T26" fmla="*/ 18 w 1104"/>
                <a:gd name="T27" fmla="*/ 10 h 344"/>
                <a:gd name="T28" fmla="*/ 19 w 1104"/>
                <a:gd name="T29" fmla="*/ 5 h 344"/>
                <a:gd name="T30" fmla="*/ 20 w 1104"/>
                <a:gd name="T31" fmla="*/ 2 h 344"/>
                <a:gd name="T32" fmla="*/ 22 w 1104"/>
                <a:gd name="T33" fmla="*/ 2 h 344"/>
                <a:gd name="T34" fmla="*/ 23 w 1104"/>
                <a:gd name="T35" fmla="*/ 2 h 344"/>
                <a:gd name="T36" fmla="*/ 23 w 1104"/>
                <a:gd name="T37" fmla="*/ 11 h 344"/>
                <a:gd name="T38" fmla="*/ 25 w 1104"/>
                <a:gd name="T39" fmla="*/ 17 h 344"/>
                <a:gd name="T40" fmla="*/ 26 w 1104"/>
                <a:gd name="T41" fmla="*/ 20 h 344"/>
                <a:gd name="T42" fmla="*/ 27 w 1104"/>
                <a:gd name="T43" fmla="*/ 20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510" name="Freeform 17"/>
            <p:cNvSpPr>
              <a:spLocks/>
            </p:cNvSpPr>
            <p:nvPr/>
          </p:nvSpPr>
          <p:spPr bwMode="auto">
            <a:xfrm>
              <a:off x="2509" y="2523"/>
              <a:ext cx="763" cy="265"/>
            </a:xfrm>
            <a:custGeom>
              <a:avLst/>
              <a:gdLst>
                <a:gd name="T0" fmla="*/ 0 w 1104"/>
                <a:gd name="T1" fmla="*/ 25 h 344"/>
                <a:gd name="T2" fmla="*/ 4 w 1104"/>
                <a:gd name="T3" fmla="*/ 22 h 344"/>
                <a:gd name="T4" fmla="*/ 5 w 1104"/>
                <a:gd name="T5" fmla="*/ 17 h 344"/>
                <a:gd name="T6" fmla="*/ 6 w 1104"/>
                <a:gd name="T7" fmla="*/ 11 h 344"/>
                <a:gd name="T8" fmla="*/ 7 w 1104"/>
                <a:gd name="T9" fmla="*/ 4 h 344"/>
                <a:gd name="T10" fmla="*/ 8 w 1104"/>
                <a:gd name="T11" fmla="*/ 2 h 344"/>
                <a:gd name="T12" fmla="*/ 9 w 1104"/>
                <a:gd name="T13" fmla="*/ 2 h 344"/>
                <a:gd name="T14" fmla="*/ 10 w 1104"/>
                <a:gd name="T15" fmla="*/ 7 h 344"/>
                <a:gd name="T16" fmla="*/ 11 w 1104"/>
                <a:gd name="T17" fmla="*/ 12 h 344"/>
                <a:gd name="T18" fmla="*/ 12 w 1104"/>
                <a:gd name="T19" fmla="*/ 19 h 344"/>
                <a:gd name="T20" fmla="*/ 13 w 1104"/>
                <a:gd name="T21" fmla="*/ 23 h 344"/>
                <a:gd name="T22" fmla="*/ 16 w 1104"/>
                <a:gd name="T23" fmla="*/ 25 h 344"/>
                <a:gd name="T24" fmla="*/ 17 w 1104"/>
                <a:gd name="T25" fmla="*/ 18 h 344"/>
                <a:gd name="T26" fmla="*/ 18 w 1104"/>
                <a:gd name="T27" fmla="*/ 12 h 344"/>
                <a:gd name="T28" fmla="*/ 19 w 1104"/>
                <a:gd name="T29" fmla="*/ 5 h 344"/>
                <a:gd name="T30" fmla="*/ 20 w 1104"/>
                <a:gd name="T31" fmla="*/ 2 h 344"/>
                <a:gd name="T32" fmla="*/ 22 w 1104"/>
                <a:gd name="T33" fmla="*/ 2 h 344"/>
                <a:gd name="T34" fmla="*/ 23 w 1104"/>
                <a:gd name="T35" fmla="*/ 3 h 344"/>
                <a:gd name="T36" fmla="*/ 23 w 1104"/>
                <a:gd name="T37" fmla="*/ 13 h 344"/>
                <a:gd name="T38" fmla="*/ 25 w 1104"/>
                <a:gd name="T39" fmla="*/ 22 h 344"/>
                <a:gd name="T40" fmla="*/ 26 w 1104"/>
                <a:gd name="T41" fmla="*/ 25 h 344"/>
                <a:gd name="T42" fmla="*/ 27 w 1104"/>
                <a:gd name="T43" fmla="*/ 25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511" name="Freeform 18"/>
            <p:cNvSpPr>
              <a:spLocks/>
            </p:cNvSpPr>
            <p:nvPr/>
          </p:nvSpPr>
          <p:spPr bwMode="auto">
            <a:xfrm>
              <a:off x="3227" y="2541"/>
              <a:ext cx="763" cy="259"/>
            </a:xfrm>
            <a:custGeom>
              <a:avLst/>
              <a:gdLst>
                <a:gd name="T0" fmla="*/ 0 w 1104"/>
                <a:gd name="T1" fmla="*/ 20 h 344"/>
                <a:gd name="T2" fmla="*/ 4 w 1104"/>
                <a:gd name="T3" fmla="*/ 17 h 344"/>
                <a:gd name="T4" fmla="*/ 5 w 1104"/>
                <a:gd name="T5" fmla="*/ 14 h 344"/>
                <a:gd name="T6" fmla="*/ 6 w 1104"/>
                <a:gd name="T7" fmla="*/ 8 h 344"/>
                <a:gd name="T8" fmla="*/ 7 w 1104"/>
                <a:gd name="T9" fmla="*/ 4 h 344"/>
                <a:gd name="T10" fmla="*/ 8 w 1104"/>
                <a:gd name="T11" fmla="*/ 2 h 344"/>
                <a:gd name="T12" fmla="*/ 9 w 1104"/>
                <a:gd name="T13" fmla="*/ 2 h 344"/>
                <a:gd name="T14" fmla="*/ 10 w 1104"/>
                <a:gd name="T15" fmla="*/ 6 h 344"/>
                <a:gd name="T16" fmla="*/ 11 w 1104"/>
                <a:gd name="T17" fmla="*/ 10 h 344"/>
                <a:gd name="T18" fmla="*/ 12 w 1104"/>
                <a:gd name="T19" fmla="*/ 16 h 344"/>
                <a:gd name="T20" fmla="*/ 13 w 1104"/>
                <a:gd name="T21" fmla="*/ 19 h 344"/>
                <a:gd name="T22" fmla="*/ 16 w 1104"/>
                <a:gd name="T23" fmla="*/ 20 h 344"/>
                <a:gd name="T24" fmla="*/ 17 w 1104"/>
                <a:gd name="T25" fmla="*/ 14 h 344"/>
                <a:gd name="T26" fmla="*/ 18 w 1104"/>
                <a:gd name="T27" fmla="*/ 10 h 344"/>
                <a:gd name="T28" fmla="*/ 19 w 1104"/>
                <a:gd name="T29" fmla="*/ 5 h 344"/>
                <a:gd name="T30" fmla="*/ 20 w 1104"/>
                <a:gd name="T31" fmla="*/ 2 h 344"/>
                <a:gd name="T32" fmla="*/ 22 w 1104"/>
                <a:gd name="T33" fmla="*/ 2 h 344"/>
                <a:gd name="T34" fmla="*/ 23 w 1104"/>
                <a:gd name="T35" fmla="*/ 2 h 344"/>
                <a:gd name="T36" fmla="*/ 23 w 1104"/>
                <a:gd name="T37" fmla="*/ 11 h 344"/>
                <a:gd name="T38" fmla="*/ 25 w 1104"/>
                <a:gd name="T39" fmla="*/ 17 h 344"/>
                <a:gd name="T40" fmla="*/ 26 w 1104"/>
                <a:gd name="T41" fmla="*/ 20 h 344"/>
                <a:gd name="T42" fmla="*/ 27 w 1104"/>
                <a:gd name="T43" fmla="*/ 20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63512" name="Freeform 19"/>
            <p:cNvSpPr>
              <a:spLocks/>
            </p:cNvSpPr>
            <p:nvPr/>
          </p:nvSpPr>
          <p:spPr bwMode="auto">
            <a:xfrm>
              <a:off x="3941" y="2547"/>
              <a:ext cx="763" cy="265"/>
            </a:xfrm>
            <a:custGeom>
              <a:avLst/>
              <a:gdLst>
                <a:gd name="T0" fmla="*/ 0 w 1104"/>
                <a:gd name="T1" fmla="*/ 25 h 344"/>
                <a:gd name="T2" fmla="*/ 4 w 1104"/>
                <a:gd name="T3" fmla="*/ 22 h 344"/>
                <a:gd name="T4" fmla="*/ 5 w 1104"/>
                <a:gd name="T5" fmla="*/ 17 h 344"/>
                <a:gd name="T6" fmla="*/ 6 w 1104"/>
                <a:gd name="T7" fmla="*/ 11 h 344"/>
                <a:gd name="T8" fmla="*/ 7 w 1104"/>
                <a:gd name="T9" fmla="*/ 4 h 344"/>
                <a:gd name="T10" fmla="*/ 8 w 1104"/>
                <a:gd name="T11" fmla="*/ 2 h 344"/>
                <a:gd name="T12" fmla="*/ 9 w 1104"/>
                <a:gd name="T13" fmla="*/ 2 h 344"/>
                <a:gd name="T14" fmla="*/ 10 w 1104"/>
                <a:gd name="T15" fmla="*/ 7 h 344"/>
                <a:gd name="T16" fmla="*/ 11 w 1104"/>
                <a:gd name="T17" fmla="*/ 12 h 344"/>
                <a:gd name="T18" fmla="*/ 12 w 1104"/>
                <a:gd name="T19" fmla="*/ 19 h 344"/>
                <a:gd name="T20" fmla="*/ 13 w 1104"/>
                <a:gd name="T21" fmla="*/ 23 h 344"/>
                <a:gd name="T22" fmla="*/ 16 w 1104"/>
                <a:gd name="T23" fmla="*/ 25 h 344"/>
                <a:gd name="T24" fmla="*/ 17 w 1104"/>
                <a:gd name="T25" fmla="*/ 18 h 344"/>
                <a:gd name="T26" fmla="*/ 18 w 1104"/>
                <a:gd name="T27" fmla="*/ 12 h 344"/>
                <a:gd name="T28" fmla="*/ 19 w 1104"/>
                <a:gd name="T29" fmla="*/ 5 h 344"/>
                <a:gd name="T30" fmla="*/ 20 w 1104"/>
                <a:gd name="T31" fmla="*/ 2 h 344"/>
                <a:gd name="T32" fmla="*/ 22 w 1104"/>
                <a:gd name="T33" fmla="*/ 2 h 344"/>
                <a:gd name="T34" fmla="*/ 23 w 1104"/>
                <a:gd name="T35" fmla="*/ 3 h 344"/>
                <a:gd name="T36" fmla="*/ 23 w 1104"/>
                <a:gd name="T37" fmla="*/ 13 h 344"/>
                <a:gd name="T38" fmla="*/ 25 w 1104"/>
                <a:gd name="T39" fmla="*/ 22 h 344"/>
                <a:gd name="T40" fmla="*/ 26 w 1104"/>
                <a:gd name="T41" fmla="*/ 25 h 344"/>
                <a:gd name="T42" fmla="*/ 27 w 1104"/>
                <a:gd name="T43" fmla="*/ 25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grpSp>
      <p:sp>
        <p:nvSpPr>
          <p:cNvPr id="64526" name="Text Box 20"/>
          <p:cNvSpPr txBox="1">
            <a:spLocks noChangeArrowheads="1"/>
          </p:cNvSpPr>
          <p:nvPr/>
        </p:nvSpPr>
        <p:spPr bwMode="auto">
          <a:xfrm>
            <a:off x="631825" y="1892300"/>
            <a:ext cx="1252538" cy="369888"/>
          </a:xfrm>
          <a:prstGeom prst="rect">
            <a:avLst/>
          </a:prstGeom>
          <a:noFill/>
          <a:ln w="9525">
            <a:noFill/>
            <a:miter lim="800000"/>
            <a:headEnd/>
            <a:tailEnd/>
          </a:ln>
        </p:spPr>
        <p:txBody>
          <a:bodyPr wrap="none">
            <a:spAutoFit/>
          </a:bodyPr>
          <a:lstStyle/>
          <a:p>
            <a:pPr>
              <a:defRPr/>
            </a:pPr>
            <a:r>
              <a:rPr lang="en" sz="1800">
                <a:latin typeface="+mn-lt"/>
              </a:rPr>
              <a:t>Normal</a:t>
            </a:r>
          </a:p>
        </p:txBody>
      </p:sp>
      <p:sp>
        <p:nvSpPr>
          <p:cNvPr id="63503" name="Rectangle 21"/>
          <p:cNvSpPr>
            <a:spLocks noChangeArrowheads="1"/>
          </p:cNvSpPr>
          <p:nvPr/>
        </p:nvSpPr>
        <p:spPr bwMode="auto">
          <a:xfrm>
            <a:off x="152400" y="1803400"/>
            <a:ext cx="7683500" cy="1828800"/>
          </a:xfrm>
          <a:prstGeom prst="rect">
            <a:avLst/>
          </a:prstGeom>
          <a:noFill/>
          <a:ln w="38100">
            <a:solidFill>
              <a:schemeClr val="bg1"/>
            </a:solidFill>
            <a:miter lim="800000"/>
            <a:headEnd/>
            <a:tailEnd/>
          </a:ln>
        </p:spPr>
        <p:txBody>
          <a:bodyPr wrap="none" anchor="ctr"/>
          <a:lstStyle/>
          <a:p>
            <a:endParaRPr lang="sr-Latn-CS"/>
          </a:p>
        </p:txBody>
      </p:sp>
      <p:sp>
        <p:nvSpPr>
          <p:cNvPr id="63504" name="Rectangle 22"/>
          <p:cNvSpPr>
            <a:spLocks noChangeArrowheads="1"/>
          </p:cNvSpPr>
          <p:nvPr/>
        </p:nvSpPr>
        <p:spPr bwMode="auto">
          <a:xfrm>
            <a:off x="152400" y="3797300"/>
            <a:ext cx="7683500" cy="1828800"/>
          </a:xfrm>
          <a:prstGeom prst="rect">
            <a:avLst/>
          </a:prstGeom>
          <a:noFill/>
          <a:ln w="38100">
            <a:solidFill>
              <a:schemeClr val="bg1"/>
            </a:solidFill>
            <a:miter lim="800000"/>
            <a:headEnd/>
            <a:tailEnd/>
          </a:ln>
        </p:spPr>
        <p:txBody>
          <a:bodyPr wrap="none" anchor="ctr"/>
          <a:lstStyle/>
          <a:p>
            <a:endParaRPr lang="sr-Latn-CS"/>
          </a:p>
        </p:txBody>
      </p:sp>
      <p:sp>
        <p:nvSpPr>
          <p:cNvPr id="64529" name="Text Box 23"/>
          <p:cNvSpPr txBox="1">
            <a:spLocks noChangeArrowheads="1"/>
          </p:cNvSpPr>
          <p:nvPr/>
        </p:nvSpPr>
        <p:spPr bwMode="auto">
          <a:xfrm>
            <a:off x="657225" y="3873500"/>
            <a:ext cx="2817813" cy="369888"/>
          </a:xfrm>
          <a:prstGeom prst="rect">
            <a:avLst/>
          </a:prstGeom>
          <a:noFill/>
          <a:ln w="9525">
            <a:noFill/>
            <a:miter lim="800000"/>
            <a:headEnd/>
            <a:tailEnd/>
          </a:ln>
        </p:spPr>
        <p:txBody>
          <a:bodyPr wrap="none">
            <a:spAutoFit/>
          </a:bodyPr>
          <a:lstStyle/>
          <a:p>
            <a:pPr>
              <a:defRPr/>
            </a:pPr>
            <a:r>
              <a:rPr lang="en" sz="1800">
                <a:latin typeface="+mn-lt"/>
              </a:rPr>
              <a:t>rapid, shallow breathing</a:t>
            </a:r>
          </a:p>
        </p:txBody>
      </p:sp>
      <p:sp>
        <p:nvSpPr>
          <p:cNvPr id="64530" name="Text Box 24"/>
          <p:cNvSpPr txBox="1">
            <a:spLocks noChangeArrowheads="1"/>
          </p:cNvSpPr>
          <p:nvPr/>
        </p:nvSpPr>
        <p:spPr bwMode="auto">
          <a:xfrm>
            <a:off x="238125" y="5232400"/>
            <a:ext cx="8274050" cy="369888"/>
          </a:xfrm>
          <a:prstGeom prst="rect">
            <a:avLst/>
          </a:prstGeom>
          <a:noFill/>
          <a:ln w="9525">
            <a:noFill/>
            <a:miter lim="800000"/>
            <a:headEnd/>
            <a:tailEnd/>
          </a:ln>
        </p:spPr>
        <p:txBody>
          <a:bodyPr wrap="none">
            <a:spAutoFit/>
          </a:bodyPr>
          <a:lstStyle/>
          <a:p>
            <a:pPr>
              <a:defRPr/>
            </a:pPr>
            <a:r>
              <a:rPr lang="en" sz="1800">
                <a:solidFill>
                  <a:srgbClr val="FF0000"/>
                </a:solidFill>
                <a:latin typeface="+mn-lt"/>
              </a:rPr>
              <a:t>Restrictive diseases: Pneumothorax, Interstitial fibrosis, Pleural pain</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1752600" y="917575"/>
            <a:ext cx="8364538" cy="1143000"/>
          </a:xfrm>
        </p:spPr>
        <p:txBody>
          <a:bodyPr>
            <a:normAutofit fontScale="90000"/>
          </a:bodyPr>
          <a:lstStyle/>
          <a:p>
            <a:pPr eaLnBrk="1" fontAlgn="auto" hangingPunct="1">
              <a:spcAft>
                <a:spcPts val="0"/>
              </a:spcAft>
              <a:defRPr/>
            </a:pPr>
            <a:r>
              <a:rPr lang="sr-Latn-RS" sz="4000" b="1" dirty="0">
                <a:solidFill>
                  <a:schemeClr val="tx1"/>
                </a:solidFill>
              </a:rPr>
              <a:t>S</a:t>
            </a:r>
            <a:r>
              <a:rPr lang="en" sz="4000" b="1" dirty="0" smtClean="0">
                <a:solidFill>
                  <a:schemeClr val="tx1"/>
                </a:solidFill>
              </a:rPr>
              <a:t>low motion breathing </a:t>
            </a:r>
            <a:r>
              <a:rPr lang="en-US" sz="4000" b="1" dirty="0" smtClean="0">
                <a:solidFill>
                  <a:schemeClr val="tx1"/>
                </a:solidFill>
              </a:rPr>
              <a:t/>
            </a:r>
            <a:br>
              <a:rPr lang="en-US" sz="4000" b="1" dirty="0" smtClean="0">
                <a:solidFill>
                  <a:schemeClr val="tx1"/>
                </a:solidFill>
              </a:rPr>
            </a:br>
            <a:r>
              <a:rPr lang="en" sz="4000" b="1" dirty="0" err="1" smtClean="0">
                <a:solidFill>
                  <a:srgbClr val="FF0000"/>
                </a:solidFill>
              </a:rPr>
              <a:t>Bradypnea</a:t>
            </a:r>
            <a:r>
              <a:rPr lang="x-none" sz="4000" b="1" dirty="0" smtClean="0">
                <a:solidFill>
                  <a:schemeClr val="tx1"/>
                </a:solidFill>
              </a:rPr>
              <a:t/>
            </a:r>
            <a:br>
              <a:rPr lang="x-none" sz="4000" b="1" dirty="0" smtClean="0">
                <a:solidFill>
                  <a:schemeClr val="tx1"/>
                </a:solidFill>
              </a:rPr>
            </a:br>
            <a:endParaRPr lang="en-US" sz="4000" b="1" dirty="0" smtClean="0">
              <a:solidFill>
                <a:schemeClr val="tx1"/>
              </a:solidFill>
            </a:endParaRPr>
          </a:p>
        </p:txBody>
      </p:sp>
      <p:sp>
        <p:nvSpPr>
          <p:cNvPr id="64515" name="Rectangle 3"/>
          <p:cNvSpPr>
            <a:spLocks noGrp="1" noChangeArrowheads="1"/>
          </p:cNvSpPr>
          <p:nvPr>
            <p:ph idx="1"/>
          </p:nvPr>
        </p:nvSpPr>
        <p:spPr>
          <a:xfrm>
            <a:off x="250825" y="1935163"/>
            <a:ext cx="8713788" cy="4389437"/>
          </a:xfrm>
        </p:spPr>
        <p:txBody>
          <a:bodyPr/>
          <a:lstStyle/>
          <a:p>
            <a:pPr eaLnBrk="1" hangingPunct="1"/>
            <a:r>
              <a:rPr lang="en" sz="3600" b="1" dirty="0" smtClean="0"/>
              <a:t>A pathological phenomenon</a:t>
            </a:r>
          </a:p>
          <a:p>
            <a:pPr eaLnBrk="1" hangingPunct="1"/>
            <a:r>
              <a:rPr lang="en" dirty="0" smtClean="0"/>
              <a:t>Drug-induced impairment of respiratory center function</a:t>
            </a:r>
          </a:p>
          <a:p>
            <a:pPr eaLnBrk="1" hangingPunct="1"/>
            <a:r>
              <a:rPr lang="en" dirty="0" smtClean="0"/>
              <a:t>Increased intracranial pressure</a:t>
            </a:r>
          </a:p>
          <a:p>
            <a:pPr eaLnBrk="1" hangingPunct="1"/>
            <a:r>
              <a:rPr lang="en" dirty="0" smtClean="0"/>
              <a:t>In diabetic coma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704850"/>
            <a:ext cx="8229600" cy="1143000"/>
          </a:xfrm>
        </p:spPr>
        <p:txBody>
          <a:bodyPr/>
          <a:lstStyle/>
          <a:p>
            <a:pPr eaLnBrk="1" hangingPunct="1"/>
            <a:r>
              <a:rPr lang="en" sz="3600" b="1" dirty="0" smtClean="0">
                <a:solidFill>
                  <a:schemeClr val="tx1"/>
                </a:solidFill>
              </a:rPr>
              <a:t>Bone structures of the chest</a:t>
            </a:r>
            <a:r>
              <a:rPr lang="sr-Latn-RS" sz="3600" b="1" dirty="0" smtClean="0">
                <a:solidFill>
                  <a:schemeClr val="tx1"/>
                </a:solidFill>
              </a:rPr>
              <a:t> and </a:t>
            </a:r>
            <a:r>
              <a:rPr lang="en" sz="3600" b="1" dirty="0" smtClean="0">
                <a:solidFill>
                  <a:schemeClr val="tx1"/>
                </a:solidFill>
              </a:rPr>
              <a:t> </a:t>
            </a:r>
            <a:r>
              <a:rPr lang="en-US" sz="3600" b="1" dirty="0" smtClean="0">
                <a:solidFill>
                  <a:schemeClr val="tx1"/>
                </a:solidFill>
              </a:rPr>
              <a:t/>
            </a:r>
            <a:br>
              <a:rPr lang="en-US" sz="3600" b="1" dirty="0" smtClean="0">
                <a:solidFill>
                  <a:schemeClr val="tx1"/>
                </a:solidFill>
              </a:rPr>
            </a:br>
            <a:r>
              <a:rPr lang="en" sz="3600" b="1" dirty="0" smtClean="0">
                <a:solidFill>
                  <a:schemeClr val="tx1"/>
                </a:solidFill>
              </a:rPr>
              <a:t>topographical orientation</a:t>
            </a:r>
          </a:p>
        </p:txBody>
      </p:sp>
      <p:sp>
        <p:nvSpPr>
          <p:cNvPr id="7171" name="Text Placeholder 3"/>
          <p:cNvSpPr>
            <a:spLocks noGrp="1"/>
          </p:cNvSpPr>
          <p:nvPr>
            <p:ph type="body" idx="1"/>
          </p:nvPr>
        </p:nvSpPr>
        <p:spPr>
          <a:xfrm>
            <a:off x="457200" y="2193925"/>
            <a:ext cx="4040188" cy="658813"/>
          </a:xfrm>
          <a:solidFill>
            <a:schemeClr val="bg2">
              <a:lumMod val="75000"/>
            </a:schemeClr>
          </a:solidFill>
        </p:spPr>
        <p:txBody>
          <a:bodyPr/>
          <a:lstStyle/>
          <a:p>
            <a:pPr eaLnBrk="1" fontAlgn="auto" hangingPunct="1">
              <a:spcAft>
                <a:spcPts val="0"/>
              </a:spcAft>
              <a:buClr>
                <a:schemeClr val="accent3"/>
              </a:buClr>
              <a:buFont typeface="Wingdings 2"/>
              <a:buNone/>
              <a:defRPr/>
            </a:pPr>
            <a:r>
              <a:rPr lang="en" dirty="0" smtClean="0">
                <a:solidFill>
                  <a:srgbClr val="000000"/>
                </a:solidFill>
              </a:rPr>
              <a:t>On the front </a:t>
            </a:r>
            <a:r>
              <a:rPr lang="sr-Latn-RS" dirty="0" smtClean="0">
                <a:solidFill>
                  <a:srgbClr val="000000"/>
                </a:solidFill>
              </a:rPr>
              <a:t>side of the chest</a:t>
            </a:r>
            <a:r>
              <a:rPr lang="en" dirty="0" smtClean="0">
                <a:solidFill>
                  <a:srgbClr val="000000"/>
                </a:solidFill>
              </a:rPr>
              <a:t>:</a:t>
            </a:r>
          </a:p>
        </p:txBody>
      </p:sp>
      <p:sp>
        <p:nvSpPr>
          <p:cNvPr id="7173" name="Text Placeholder 4"/>
          <p:cNvSpPr>
            <a:spLocks noGrp="1"/>
          </p:cNvSpPr>
          <p:nvPr>
            <p:ph type="body" sz="half" idx="3"/>
          </p:nvPr>
        </p:nvSpPr>
        <p:spPr>
          <a:xfrm>
            <a:off x="4645025" y="2198688"/>
            <a:ext cx="4041775" cy="654050"/>
          </a:xfrm>
          <a:solidFill>
            <a:schemeClr val="bg2">
              <a:lumMod val="75000"/>
            </a:schemeClr>
          </a:solidFill>
        </p:spPr>
        <p:txBody>
          <a:bodyPr>
            <a:normAutofit fontScale="92500"/>
          </a:bodyPr>
          <a:lstStyle/>
          <a:p>
            <a:pPr eaLnBrk="1" fontAlgn="auto" hangingPunct="1">
              <a:spcAft>
                <a:spcPts val="0"/>
              </a:spcAft>
              <a:buClr>
                <a:schemeClr val="accent3"/>
              </a:buClr>
              <a:buFont typeface="Wingdings 2"/>
              <a:buNone/>
              <a:defRPr/>
            </a:pPr>
            <a:r>
              <a:rPr lang="en" dirty="0" smtClean="0">
                <a:solidFill>
                  <a:srgbClr val="000000"/>
                </a:solidFill>
              </a:rPr>
              <a:t>On the the </a:t>
            </a:r>
            <a:r>
              <a:rPr lang="sr-Latn-RS" dirty="0" smtClean="0">
                <a:solidFill>
                  <a:srgbClr val="000000"/>
                </a:solidFill>
              </a:rPr>
              <a:t>back side of the chest</a:t>
            </a:r>
            <a:r>
              <a:rPr lang="en" dirty="0" smtClean="0">
                <a:solidFill>
                  <a:srgbClr val="000000"/>
                </a:solidFill>
              </a:rPr>
              <a:t>:</a:t>
            </a:r>
          </a:p>
        </p:txBody>
      </p:sp>
      <p:sp>
        <p:nvSpPr>
          <p:cNvPr id="10245" name="Content Placeholder 2"/>
          <p:cNvSpPr>
            <a:spLocks noGrp="1"/>
          </p:cNvSpPr>
          <p:nvPr>
            <p:ph sz="quarter" idx="2"/>
          </p:nvPr>
        </p:nvSpPr>
        <p:spPr>
          <a:xfrm>
            <a:off x="457200" y="3006725"/>
            <a:ext cx="4040188" cy="3951288"/>
          </a:xfrm>
        </p:spPr>
        <p:txBody>
          <a:bodyPr/>
          <a:lstStyle/>
          <a:p>
            <a:pPr eaLnBrk="1" hangingPunct="1"/>
            <a:r>
              <a:rPr lang="en" smtClean="0"/>
              <a:t>Determining the attachment of the second rib to the sternum (Lewis or Ludwig's angle)</a:t>
            </a:r>
          </a:p>
          <a:p>
            <a:pPr eaLnBrk="1" hangingPunct="1"/>
            <a:r>
              <a:rPr lang="en" smtClean="0"/>
              <a:t>The space below the second rib represents the second intercostal space</a:t>
            </a:r>
          </a:p>
        </p:txBody>
      </p:sp>
      <p:sp>
        <p:nvSpPr>
          <p:cNvPr id="10246" name="Content Placeholder 5"/>
          <p:cNvSpPr>
            <a:spLocks noGrp="1"/>
          </p:cNvSpPr>
          <p:nvPr>
            <p:ph sz="quarter" idx="4"/>
          </p:nvPr>
        </p:nvSpPr>
        <p:spPr>
          <a:xfrm>
            <a:off x="4643438" y="2906713"/>
            <a:ext cx="4041775" cy="3951287"/>
          </a:xfrm>
        </p:spPr>
        <p:txBody>
          <a:bodyPr/>
          <a:lstStyle/>
          <a:p>
            <a:pPr eaLnBrk="1" hangingPunct="1"/>
            <a:r>
              <a:rPr lang="en" smtClean="0"/>
              <a:t>Spinal appendages of vertebrae</a:t>
            </a:r>
          </a:p>
          <a:p>
            <a:pPr eaLnBrk="1" hangingPunct="1"/>
            <a:r>
              <a:rPr lang="en" smtClean="0"/>
              <a:t>The most prominent seventh cervical vertebra</a:t>
            </a:r>
          </a:p>
          <a:p>
            <a:pPr eaLnBrk="1" hangingPunct="1"/>
            <a:r>
              <a:rPr lang="en" smtClean="0"/>
              <a:t>Scapular ridge, scapular angle and acromial process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404813"/>
            <a:ext cx="8229600" cy="1143000"/>
          </a:xfrm>
        </p:spPr>
        <p:txBody>
          <a:bodyPr/>
          <a:lstStyle/>
          <a:p>
            <a:pPr eaLnBrk="1" hangingPunct="1"/>
            <a:r>
              <a:rPr lang="en" sz="4000" b="1" smtClean="0">
                <a:solidFill>
                  <a:schemeClr val="tx1"/>
                </a:solidFill>
              </a:rPr>
              <a:t>Hyperventilation - hyperpnea</a:t>
            </a:r>
          </a:p>
        </p:txBody>
      </p:sp>
      <p:sp>
        <p:nvSpPr>
          <p:cNvPr id="65539" name="Rectangle 3"/>
          <p:cNvSpPr>
            <a:spLocks noGrp="1" noChangeArrowheads="1"/>
          </p:cNvSpPr>
          <p:nvPr>
            <p:ph idx="1"/>
          </p:nvPr>
        </p:nvSpPr>
        <p:spPr>
          <a:xfrm>
            <a:off x="395288" y="1981200"/>
            <a:ext cx="8062912" cy="4543425"/>
          </a:xfrm>
        </p:spPr>
        <p:txBody>
          <a:bodyPr/>
          <a:lstStyle/>
          <a:p>
            <a:pPr eaLnBrk="1" hangingPunct="1">
              <a:lnSpc>
                <a:spcPct val="80000"/>
              </a:lnSpc>
            </a:pPr>
            <a:r>
              <a:rPr lang="en" sz="2400" b="1" smtClean="0"/>
              <a:t>Deep rapid breathing</a:t>
            </a:r>
          </a:p>
          <a:p>
            <a:pPr eaLnBrk="1" hangingPunct="1">
              <a:lnSpc>
                <a:spcPct val="80000"/>
              </a:lnSpc>
            </a:pPr>
            <a:r>
              <a:rPr lang="en" sz="2400" b="1" smtClean="0"/>
              <a:t>In healthy people </a:t>
            </a:r>
            <a:r>
              <a:rPr lang="en" sz="2400" smtClean="0"/>
              <a:t>- after exertion</a:t>
            </a:r>
          </a:p>
          <a:p>
            <a:pPr eaLnBrk="1" hangingPunct="1">
              <a:lnSpc>
                <a:spcPct val="80000"/>
              </a:lnSpc>
            </a:pPr>
            <a:r>
              <a:rPr lang="en" sz="2400" b="1" smtClean="0"/>
              <a:t>In nervous people</a:t>
            </a:r>
          </a:p>
          <a:p>
            <a:pPr eaLnBrk="1" hangingPunct="1">
              <a:lnSpc>
                <a:spcPct val="80000"/>
              </a:lnSpc>
              <a:buFontTx/>
              <a:buNone/>
            </a:pPr>
            <a:endParaRPr lang="en-US" sz="2400" smtClean="0"/>
          </a:p>
          <a:p>
            <a:pPr eaLnBrk="1" hangingPunct="1">
              <a:lnSpc>
                <a:spcPct val="80000"/>
              </a:lnSpc>
            </a:pPr>
            <a:r>
              <a:rPr lang="en" sz="3600" b="1" smtClean="0">
                <a:solidFill>
                  <a:srgbClr val="FF0000"/>
                </a:solidFill>
              </a:rPr>
              <a:t>In pathological conditions</a:t>
            </a:r>
          </a:p>
          <a:p>
            <a:pPr eaLnBrk="1" hangingPunct="1">
              <a:lnSpc>
                <a:spcPct val="80000"/>
              </a:lnSpc>
            </a:pPr>
            <a:r>
              <a:rPr lang="en" sz="2400" b="1" smtClean="0"/>
              <a:t>In metabolic acidosis</a:t>
            </a:r>
          </a:p>
          <a:p>
            <a:pPr eaLnBrk="1" hangingPunct="1">
              <a:lnSpc>
                <a:spcPct val="80000"/>
              </a:lnSpc>
            </a:pPr>
            <a:r>
              <a:rPr lang="en" sz="2400" b="1" smtClean="0"/>
              <a:t>In comatose patients</a:t>
            </a:r>
          </a:p>
          <a:p>
            <a:pPr eaLnBrk="1" hangingPunct="1">
              <a:lnSpc>
                <a:spcPct val="80000"/>
              </a:lnSpc>
            </a:pPr>
            <a:r>
              <a:rPr lang="en" sz="2400" b="1" smtClean="0"/>
              <a:t>Myocardial infarction</a:t>
            </a:r>
          </a:p>
          <a:p>
            <a:pPr eaLnBrk="1" hangingPunct="1">
              <a:lnSpc>
                <a:spcPct val="80000"/>
              </a:lnSpc>
            </a:pPr>
            <a:r>
              <a:rPr lang="en" sz="2400" b="1" smtClean="0"/>
              <a:t>Hypoxia</a:t>
            </a:r>
          </a:p>
          <a:p>
            <a:pPr eaLnBrk="1" hangingPunct="1">
              <a:lnSpc>
                <a:spcPct val="80000"/>
              </a:lnSpc>
            </a:pPr>
            <a:r>
              <a:rPr lang="en" sz="2400" b="1" smtClean="0"/>
              <a:t>Hypoglycemia</a:t>
            </a:r>
          </a:p>
          <a:p>
            <a:pPr eaLnBrk="1" hangingPunct="1">
              <a:lnSpc>
                <a:spcPct val="80000"/>
              </a:lnSpc>
            </a:pPr>
            <a:endParaRPr lang="en-US" sz="2800" smtClean="0">
              <a:solidFill>
                <a:schemeClr val="tx2"/>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879475" y="704850"/>
            <a:ext cx="8229600" cy="1143000"/>
          </a:xfrm>
        </p:spPr>
        <p:txBody>
          <a:bodyPr/>
          <a:lstStyle/>
          <a:p>
            <a:pPr eaLnBrk="1" hangingPunct="1"/>
            <a:r>
              <a:rPr lang="en" sz="4000" b="1" dirty="0" smtClean="0">
                <a:solidFill>
                  <a:schemeClr val="tx1"/>
                </a:solidFill>
              </a:rPr>
              <a:t>Pathological types</a:t>
            </a:r>
            <a:r>
              <a:rPr lang="sr-Latn-RS" sz="4000" b="1" dirty="0" smtClean="0">
                <a:solidFill>
                  <a:schemeClr val="tx1"/>
                </a:solidFill>
              </a:rPr>
              <a:t> of</a:t>
            </a:r>
            <a:r>
              <a:rPr lang="en" sz="4000" b="1" dirty="0" smtClean="0">
                <a:solidFill>
                  <a:schemeClr val="tx1"/>
                </a:solidFill>
              </a:rPr>
              <a:t> breathing</a:t>
            </a:r>
          </a:p>
        </p:txBody>
      </p:sp>
      <p:sp>
        <p:nvSpPr>
          <p:cNvPr id="66563" name="Rectangle 3"/>
          <p:cNvSpPr>
            <a:spLocks noGrp="1" noChangeArrowheads="1"/>
          </p:cNvSpPr>
          <p:nvPr>
            <p:ph idx="1"/>
          </p:nvPr>
        </p:nvSpPr>
        <p:spPr>
          <a:xfrm>
            <a:off x="457200" y="2855913"/>
            <a:ext cx="8229600" cy="4389437"/>
          </a:xfrm>
        </p:spPr>
        <p:txBody>
          <a:bodyPr/>
          <a:lstStyle/>
          <a:p>
            <a:pPr eaLnBrk="1" hangingPunct="1"/>
            <a:r>
              <a:rPr lang="en" b="1" dirty="0" smtClean="0"/>
              <a:t>Cheyn</a:t>
            </a:r>
            <a:r>
              <a:rPr lang="sr-Latn-RS" b="1" dirty="0" smtClean="0"/>
              <a:t>e</a:t>
            </a:r>
            <a:r>
              <a:rPr lang="en" b="1" dirty="0" smtClean="0"/>
              <a:t> – Stokes breathing</a:t>
            </a:r>
            <a:endParaRPr lang="sr-Latn-CS" b="1" dirty="0" smtClean="0"/>
          </a:p>
          <a:p>
            <a:pPr eaLnBrk="1" hangingPunct="1"/>
            <a:r>
              <a:rPr lang="en" b="1" dirty="0" smtClean="0"/>
              <a:t>Biot breathing</a:t>
            </a:r>
            <a:endParaRPr lang="sr-Latn-CS" b="1" dirty="0" smtClean="0"/>
          </a:p>
          <a:p>
            <a:pPr eaLnBrk="1" hangingPunct="1"/>
            <a:r>
              <a:rPr lang="en" b="1" dirty="0" smtClean="0"/>
              <a:t>Kus</a:t>
            </a:r>
            <a:r>
              <a:rPr lang="sr-Latn-RS" b="1" dirty="0" smtClean="0"/>
              <a:t>s</a:t>
            </a:r>
            <a:r>
              <a:rPr lang="en" b="1" dirty="0" smtClean="0"/>
              <a:t>maul breathing</a:t>
            </a:r>
            <a:endParaRPr lang="sr-Latn-CS" b="1" dirty="0" smtClean="0"/>
          </a:p>
          <a:p>
            <a:pPr eaLnBrk="1" hangingPunct="1"/>
            <a:r>
              <a:rPr lang="en" b="1" dirty="0" smtClean="0"/>
              <a:t>Orthopnea</a:t>
            </a:r>
            <a:endParaRPr lang="sr-Latn-CS" b="1" dirty="0" smtClean="0"/>
          </a:p>
          <a:p>
            <a:pPr eaLnBrk="1" hangingPunct="1"/>
            <a:r>
              <a:rPr lang="en" b="1" dirty="0" smtClean="0"/>
              <a:t>Sleep apnea syndrome</a:t>
            </a:r>
            <a:endParaRPr lang="sr-Latn-CS" b="1" dirty="0" smtClean="0"/>
          </a:p>
          <a:p>
            <a:pPr eaLnBrk="1" hangingPunct="1"/>
            <a:endParaRPr lang="sr-Latn-CS" b="1" dirty="0" smtClean="0"/>
          </a:p>
          <a:p>
            <a:pPr eaLnBrk="1" hangingPunct="1"/>
            <a:endParaRPr lang="en-US" b="1"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84213" y="188913"/>
            <a:ext cx="7772400" cy="1143000"/>
          </a:xfrm>
          <a:noFill/>
        </p:spPr>
        <p:txBody>
          <a:bodyPr/>
          <a:lstStyle/>
          <a:p>
            <a:pPr eaLnBrk="1" hangingPunct="1"/>
            <a:r>
              <a:rPr lang="en" sz="4000" b="1" dirty="0" smtClean="0">
                <a:solidFill>
                  <a:schemeClr val="tx1"/>
                </a:solidFill>
              </a:rPr>
              <a:t>Cheyn</a:t>
            </a:r>
            <a:r>
              <a:rPr lang="sr-Latn-RS" sz="4000" b="1" dirty="0" smtClean="0">
                <a:solidFill>
                  <a:schemeClr val="tx1"/>
                </a:solidFill>
              </a:rPr>
              <a:t>e</a:t>
            </a:r>
            <a:r>
              <a:rPr lang="en" sz="4000" b="1" dirty="0" smtClean="0">
                <a:solidFill>
                  <a:schemeClr val="tx1"/>
                </a:solidFill>
              </a:rPr>
              <a:t>-Stokes breathing</a:t>
            </a:r>
          </a:p>
        </p:txBody>
      </p:sp>
      <p:sp>
        <p:nvSpPr>
          <p:cNvPr id="67587" name="Rectangle 3"/>
          <p:cNvSpPr>
            <a:spLocks noGrp="1" noChangeArrowheads="1"/>
          </p:cNvSpPr>
          <p:nvPr>
            <p:ph idx="1"/>
          </p:nvPr>
        </p:nvSpPr>
        <p:spPr>
          <a:xfrm>
            <a:off x="323850" y="1773238"/>
            <a:ext cx="8496300" cy="5256212"/>
          </a:xfrm>
        </p:spPr>
        <p:txBody>
          <a:bodyPr/>
          <a:lstStyle/>
          <a:p>
            <a:pPr eaLnBrk="1" hangingPunct="1"/>
            <a:r>
              <a:rPr lang="en" smtClean="0"/>
              <a:t>Alternation of the apnea phase with a phase of gradual but increasingly stronger and deeper breathing that gradually decreases and turns into apnea</a:t>
            </a:r>
          </a:p>
          <a:p>
            <a:pPr eaLnBrk="1" hangingPunct="1"/>
            <a:r>
              <a:rPr lang="en" smtClean="0"/>
              <a:t>In atherosclerosis</a:t>
            </a:r>
          </a:p>
          <a:p>
            <a:pPr eaLnBrk="1" hangingPunct="1"/>
            <a:r>
              <a:rPr lang="en" smtClean="0"/>
              <a:t>in hypertensive patients</a:t>
            </a:r>
          </a:p>
          <a:p>
            <a:pPr eaLnBrk="1" hangingPunct="1"/>
            <a:r>
              <a:rPr lang="en" smtClean="0"/>
              <a:t>in case of drug intoxication</a:t>
            </a:r>
          </a:p>
          <a:p>
            <a:pPr eaLnBrk="1" hangingPunct="1"/>
            <a:r>
              <a:rPr lang="en" smtClean="0"/>
              <a:t>in brain tumors</a:t>
            </a:r>
          </a:p>
          <a:p>
            <a:pPr eaLnBrk="1" hangingPunct="1"/>
            <a:r>
              <a:rPr lang="en" smtClean="0"/>
              <a:t>in chronic nephritis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7" name="Text Box 3"/>
          <p:cNvSpPr txBox="1">
            <a:spLocks noChangeArrowheads="1"/>
          </p:cNvSpPr>
          <p:nvPr/>
        </p:nvSpPr>
        <p:spPr bwMode="auto">
          <a:xfrm>
            <a:off x="3016250" y="538163"/>
            <a:ext cx="3170238" cy="769937"/>
          </a:xfrm>
          <a:prstGeom prst="rect">
            <a:avLst/>
          </a:prstGeom>
          <a:noFill/>
          <a:ln w="9525">
            <a:noFill/>
            <a:miter lim="800000"/>
            <a:headEnd/>
            <a:tailEnd/>
          </a:ln>
          <a:effectLst/>
        </p:spPr>
        <p:txBody>
          <a:bodyPr wrap="none">
            <a:spAutoFit/>
          </a:bodyPr>
          <a:lstStyle/>
          <a:p>
            <a:pPr>
              <a:defRPr/>
            </a:pPr>
            <a:r>
              <a:rPr lang="en" sz="4400" dirty="0">
                <a:latin typeface="+mj-lt"/>
              </a:rPr>
              <a:t>Inspection :</a:t>
            </a:r>
          </a:p>
        </p:txBody>
      </p:sp>
      <p:sp>
        <p:nvSpPr>
          <p:cNvPr id="69635" name="Text Box 4"/>
          <p:cNvSpPr txBox="1">
            <a:spLocks noChangeArrowheads="1"/>
          </p:cNvSpPr>
          <p:nvPr/>
        </p:nvSpPr>
        <p:spPr bwMode="auto">
          <a:xfrm>
            <a:off x="758825" y="1258888"/>
            <a:ext cx="2511650" cy="400110"/>
          </a:xfrm>
          <a:prstGeom prst="rect">
            <a:avLst/>
          </a:prstGeom>
          <a:noFill/>
          <a:ln w="9525">
            <a:noFill/>
            <a:miter lim="800000"/>
            <a:headEnd/>
            <a:tailEnd/>
          </a:ln>
        </p:spPr>
        <p:txBody>
          <a:bodyPr wrap="none">
            <a:spAutoFit/>
          </a:bodyPr>
          <a:lstStyle/>
          <a:p>
            <a:pPr>
              <a:defRPr/>
            </a:pPr>
            <a:r>
              <a:rPr lang="en" sz="2000" dirty="0" smtClean="0">
                <a:latin typeface="+mn-lt"/>
              </a:rPr>
              <a:t>Rhythm</a:t>
            </a:r>
            <a:r>
              <a:rPr lang="sr-Latn-RS" sz="2000" dirty="0" smtClean="0">
                <a:latin typeface="+mn-lt"/>
              </a:rPr>
              <a:t> of</a:t>
            </a:r>
            <a:r>
              <a:rPr lang="en" sz="2000" dirty="0" smtClean="0">
                <a:latin typeface="+mn-lt"/>
              </a:rPr>
              <a:t> </a:t>
            </a:r>
            <a:r>
              <a:rPr lang="en" sz="2000" dirty="0">
                <a:latin typeface="+mn-lt"/>
              </a:rPr>
              <a:t>breathing :</a:t>
            </a:r>
          </a:p>
        </p:txBody>
      </p:sp>
      <p:sp>
        <p:nvSpPr>
          <p:cNvPr id="68612" name="AutoShape 5"/>
          <p:cNvSpPr>
            <a:spLocks noChangeArrowheads="1"/>
          </p:cNvSpPr>
          <p:nvPr/>
        </p:nvSpPr>
        <p:spPr bwMode="auto">
          <a:xfrm>
            <a:off x="546100" y="1368425"/>
            <a:ext cx="152400" cy="177800"/>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sp>
        <p:nvSpPr>
          <p:cNvPr id="68613" name="Freeform 6"/>
          <p:cNvSpPr>
            <a:spLocks/>
          </p:cNvSpPr>
          <p:nvPr/>
        </p:nvSpPr>
        <p:spPr bwMode="auto">
          <a:xfrm>
            <a:off x="635000" y="2730500"/>
            <a:ext cx="2501900" cy="1055688"/>
          </a:xfrm>
          <a:custGeom>
            <a:avLst/>
            <a:gdLst>
              <a:gd name="T0" fmla="*/ 0 w 1576"/>
              <a:gd name="T1" fmla="*/ 2147483647 h 665"/>
              <a:gd name="T2" fmla="*/ 2147483647 w 1576"/>
              <a:gd name="T3" fmla="*/ 2147483647 h 665"/>
              <a:gd name="T4" fmla="*/ 2147483647 w 1576"/>
              <a:gd name="T5" fmla="*/ 2147483647 h 665"/>
              <a:gd name="T6" fmla="*/ 2147483647 w 1576"/>
              <a:gd name="T7" fmla="*/ 2147483647 h 665"/>
              <a:gd name="T8" fmla="*/ 2147483647 w 1576"/>
              <a:gd name="T9" fmla="*/ 2147483647 h 665"/>
              <a:gd name="T10" fmla="*/ 2147483647 w 1576"/>
              <a:gd name="T11" fmla="*/ 2147483647 h 665"/>
              <a:gd name="T12" fmla="*/ 2147483647 w 1576"/>
              <a:gd name="T13" fmla="*/ 2147483647 h 665"/>
              <a:gd name="T14" fmla="*/ 2147483647 w 1576"/>
              <a:gd name="T15" fmla="*/ 2147483647 h 665"/>
              <a:gd name="T16" fmla="*/ 2147483647 w 1576"/>
              <a:gd name="T17" fmla="*/ 2147483647 h 665"/>
              <a:gd name="T18" fmla="*/ 2147483647 w 1576"/>
              <a:gd name="T19" fmla="*/ 2147483647 h 665"/>
              <a:gd name="T20" fmla="*/ 2147483647 w 1576"/>
              <a:gd name="T21" fmla="*/ 2147483647 h 665"/>
              <a:gd name="T22" fmla="*/ 2147483647 w 1576"/>
              <a:gd name="T23" fmla="*/ 2147483647 h 665"/>
              <a:gd name="T24" fmla="*/ 2147483647 w 1576"/>
              <a:gd name="T25" fmla="*/ 2147483647 h 665"/>
              <a:gd name="T26" fmla="*/ 2147483647 w 1576"/>
              <a:gd name="T27" fmla="*/ 2147483647 h 665"/>
              <a:gd name="T28" fmla="*/ 2147483647 w 1576"/>
              <a:gd name="T29" fmla="*/ 2147483647 h 665"/>
              <a:gd name="T30" fmla="*/ 2147483647 w 1576"/>
              <a:gd name="T31" fmla="*/ 2147483647 h 665"/>
              <a:gd name="T32" fmla="*/ 2147483647 w 1576"/>
              <a:gd name="T33" fmla="*/ 2147483647 h 665"/>
              <a:gd name="T34" fmla="*/ 2147483647 w 1576"/>
              <a:gd name="T35" fmla="*/ 2147483647 h 665"/>
              <a:gd name="T36" fmla="*/ 2147483647 w 1576"/>
              <a:gd name="T37" fmla="*/ 2147483647 h 665"/>
              <a:gd name="T38" fmla="*/ 2147483647 w 1576"/>
              <a:gd name="T39" fmla="*/ 2147483647 h 665"/>
              <a:gd name="T40" fmla="*/ 2147483647 w 1576"/>
              <a:gd name="T41" fmla="*/ 2147483647 h 665"/>
              <a:gd name="T42" fmla="*/ 2147483647 w 1576"/>
              <a:gd name="T43" fmla="*/ 2147483647 h 665"/>
              <a:gd name="T44" fmla="*/ 2147483647 w 1576"/>
              <a:gd name="T45" fmla="*/ 2147483647 h 665"/>
              <a:gd name="T46" fmla="*/ 2147483647 w 1576"/>
              <a:gd name="T47" fmla="*/ 2147483647 h 665"/>
              <a:gd name="T48" fmla="*/ 2147483647 w 1576"/>
              <a:gd name="T49" fmla="*/ 2147483647 h 665"/>
              <a:gd name="T50" fmla="*/ 2147483647 w 1576"/>
              <a:gd name="T51" fmla="*/ 2147483647 h 665"/>
              <a:gd name="T52" fmla="*/ 2147483647 w 1576"/>
              <a:gd name="T53" fmla="*/ 2147483647 h 665"/>
              <a:gd name="T54" fmla="*/ 2147483647 w 1576"/>
              <a:gd name="T55" fmla="*/ 2147483647 h 665"/>
              <a:gd name="T56" fmla="*/ 2147483647 w 1576"/>
              <a:gd name="T57" fmla="*/ 2147483647 h 665"/>
              <a:gd name="T58" fmla="*/ 2147483647 w 1576"/>
              <a:gd name="T59" fmla="*/ 2147483647 h 665"/>
              <a:gd name="T60" fmla="*/ 2147483647 w 1576"/>
              <a:gd name="T61" fmla="*/ 2147483647 h 665"/>
              <a:gd name="T62" fmla="*/ 2147483647 w 1576"/>
              <a:gd name="T63" fmla="*/ 2147483647 h 665"/>
              <a:gd name="T64" fmla="*/ 2147483647 w 1576"/>
              <a:gd name="T65" fmla="*/ 2147483647 h 665"/>
              <a:gd name="T66" fmla="*/ 2147483647 w 1576"/>
              <a:gd name="T67" fmla="*/ 2147483647 h 665"/>
              <a:gd name="T68" fmla="*/ 2147483647 w 1576"/>
              <a:gd name="T69" fmla="*/ 2147483647 h 665"/>
              <a:gd name="T70" fmla="*/ 2147483647 w 1576"/>
              <a:gd name="T71" fmla="*/ 2147483647 h 665"/>
              <a:gd name="T72" fmla="*/ 2147483647 w 1576"/>
              <a:gd name="T73" fmla="*/ 2147483647 h 665"/>
              <a:gd name="T74" fmla="*/ 2147483647 w 1576"/>
              <a:gd name="T75" fmla="*/ 2147483647 h 665"/>
              <a:gd name="T76" fmla="*/ 2147483647 w 1576"/>
              <a:gd name="T77" fmla="*/ 2147483647 h 665"/>
              <a:gd name="T78" fmla="*/ 2147483647 w 1576"/>
              <a:gd name="T79" fmla="*/ 2147483647 h 665"/>
              <a:gd name="T80" fmla="*/ 2147483647 w 1576"/>
              <a:gd name="T81" fmla="*/ 2147483647 h 665"/>
              <a:gd name="T82" fmla="*/ 2147483647 w 1576"/>
              <a:gd name="T83" fmla="*/ 2147483647 h 665"/>
              <a:gd name="T84" fmla="*/ 2147483647 w 1576"/>
              <a:gd name="T85" fmla="*/ 2147483647 h 665"/>
              <a:gd name="T86" fmla="*/ 2147483647 w 1576"/>
              <a:gd name="T87" fmla="*/ 2147483647 h 665"/>
              <a:gd name="T88" fmla="*/ 2147483647 w 1576"/>
              <a:gd name="T89" fmla="*/ 2147483647 h 665"/>
              <a:gd name="T90" fmla="*/ 2147483647 w 1576"/>
              <a:gd name="T91" fmla="*/ 2147483647 h 665"/>
              <a:gd name="T92" fmla="*/ 2147483647 w 1576"/>
              <a:gd name="T93" fmla="*/ 2147483647 h 665"/>
              <a:gd name="T94" fmla="*/ 2147483647 w 1576"/>
              <a:gd name="T95" fmla="*/ 2147483647 h 665"/>
              <a:gd name="T96" fmla="*/ 2147483647 w 1576"/>
              <a:gd name="T97" fmla="*/ 0 h 6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76"/>
              <a:gd name="T148" fmla="*/ 0 h 665"/>
              <a:gd name="T149" fmla="*/ 1576 w 1576"/>
              <a:gd name="T150" fmla="*/ 665 h 6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76" h="665">
                <a:moveTo>
                  <a:pt x="0" y="520"/>
                </a:moveTo>
                <a:cubicBezTo>
                  <a:pt x="18" y="520"/>
                  <a:pt x="36" y="520"/>
                  <a:pt x="56" y="504"/>
                </a:cubicBezTo>
                <a:cubicBezTo>
                  <a:pt x="76" y="488"/>
                  <a:pt x="101" y="439"/>
                  <a:pt x="120" y="424"/>
                </a:cubicBezTo>
                <a:cubicBezTo>
                  <a:pt x="139" y="409"/>
                  <a:pt x="157" y="409"/>
                  <a:pt x="168" y="416"/>
                </a:cubicBezTo>
                <a:cubicBezTo>
                  <a:pt x="179" y="423"/>
                  <a:pt x="176" y="449"/>
                  <a:pt x="184" y="464"/>
                </a:cubicBezTo>
                <a:cubicBezTo>
                  <a:pt x="192" y="479"/>
                  <a:pt x="199" y="493"/>
                  <a:pt x="216" y="504"/>
                </a:cubicBezTo>
                <a:cubicBezTo>
                  <a:pt x="233" y="515"/>
                  <a:pt x="267" y="532"/>
                  <a:pt x="288" y="528"/>
                </a:cubicBezTo>
                <a:cubicBezTo>
                  <a:pt x="309" y="524"/>
                  <a:pt x="332" y="496"/>
                  <a:pt x="344" y="480"/>
                </a:cubicBezTo>
                <a:cubicBezTo>
                  <a:pt x="356" y="464"/>
                  <a:pt x="351" y="452"/>
                  <a:pt x="360" y="432"/>
                </a:cubicBezTo>
                <a:cubicBezTo>
                  <a:pt x="369" y="412"/>
                  <a:pt x="385" y="375"/>
                  <a:pt x="400" y="360"/>
                </a:cubicBezTo>
                <a:cubicBezTo>
                  <a:pt x="415" y="345"/>
                  <a:pt x="436" y="336"/>
                  <a:pt x="448" y="344"/>
                </a:cubicBezTo>
                <a:cubicBezTo>
                  <a:pt x="460" y="352"/>
                  <a:pt x="465" y="390"/>
                  <a:pt x="472" y="408"/>
                </a:cubicBezTo>
                <a:cubicBezTo>
                  <a:pt x="479" y="426"/>
                  <a:pt x="479" y="439"/>
                  <a:pt x="488" y="456"/>
                </a:cubicBezTo>
                <a:cubicBezTo>
                  <a:pt x="497" y="473"/>
                  <a:pt x="513" y="497"/>
                  <a:pt x="528" y="512"/>
                </a:cubicBezTo>
                <a:cubicBezTo>
                  <a:pt x="543" y="527"/>
                  <a:pt x="560" y="537"/>
                  <a:pt x="576" y="544"/>
                </a:cubicBezTo>
                <a:cubicBezTo>
                  <a:pt x="592" y="551"/>
                  <a:pt x="613" y="563"/>
                  <a:pt x="624" y="552"/>
                </a:cubicBezTo>
                <a:cubicBezTo>
                  <a:pt x="635" y="541"/>
                  <a:pt x="636" y="505"/>
                  <a:pt x="640" y="480"/>
                </a:cubicBezTo>
                <a:cubicBezTo>
                  <a:pt x="644" y="455"/>
                  <a:pt x="645" y="423"/>
                  <a:pt x="648" y="400"/>
                </a:cubicBezTo>
                <a:cubicBezTo>
                  <a:pt x="651" y="377"/>
                  <a:pt x="652" y="364"/>
                  <a:pt x="656" y="344"/>
                </a:cubicBezTo>
                <a:cubicBezTo>
                  <a:pt x="660" y="324"/>
                  <a:pt x="657" y="296"/>
                  <a:pt x="672" y="280"/>
                </a:cubicBezTo>
                <a:cubicBezTo>
                  <a:pt x="687" y="264"/>
                  <a:pt x="728" y="245"/>
                  <a:pt x="744" y="248"/>
                </a:cubicBezTo>
                <a:cubicBezTo>
                  <a:pt x="760" y="251"/>
                  <a:pt x="760" y="272"/>
                  <a:pt x="768" y="296"/>
                </a:cubicBezTo>
                <a:cubicBezTo>
                  <a:pt x="776" y="320"/>
                  <a:pt x="787" y="363"/>
                  <a:pt x="792" y="392"/>
                </a:cubicBezTo>
                <a:cubicBezTo>
                  <a:pt x="797" y="421"/>
                  <a:pt x="793" y="441"/>
                  <a:pt x="800" y="472"/>
                </a:cubicBezTo>
                <a:cubicBezTo>
                  <a:pt x="807" y="503"/>
                  <a:pt x="823" y="552"/>
                  <a:pt x="832" y="576"/>
                </a:cubicBezTo>
                <a:cubicBezTo>
                  <a:pt x="841" y="600"/>
                  <a:pt x="839" y="609"/>
                  <a:pt x="856" y="616"/>
                </a:cubicBezTo>
                <a:cubicBezTo>
                  <a:pt x="873" y="623"/>
                  <a:pt x="916" y="621"/>
                  <a:pt x="936" y="616"/>
                </a:cubicBezTo>
                <a:cubicBezTo>
                  <a:pt x="956" y="611"/>
                  <a:pt x="969" y="599"/>
                  <a:pt x="976" y="584"/>
                </a:cubicBezTo>
                <a:cubicBezTo>
                  <a:pt x="983" y="569"/>
                  <a:pt x="972" y="573"/>
                  <a:pt x="976" y="528"/>
                </a:cubicBezTo>
                <a:cubicBezTo>
                  <a:pt x="980" y="483"/>
                  <a:pt x="995" y="364"/>
                  <a:pt x="1000" y="312"/>
                </a:cubicBezTo>
                <a:cubicBezTo>
                  <a:pt x="1005" y="260"/>
                  <a:pt x="1003" y="243"/>
                  <a:pt x="1008" y="216"/>
                </a:cubicBezTo>
                <a:cubicBezTo>
                  <a:pt x="1013" y="189"/>
                  <a:pt x="1021" y="167"/>
                  <a:pt x="1032" y="152"/>
                </a:cubicBezTo>
                <a:cubicBezTo>
                  <a:pt x="1043" y="137"/>
                  <a:pt x="1055" y="132"/>
                  <a:pt x="1072" y="128"/>
                </a:cubicBezTo>
                <a:cubicBezTo>
                  <a:pt x="1089" y="124"/>
                  <a:pt x="1120" y="111"/>
                  <a:pt x="1136" y="128"/>
                </a:cubicBezTo>
                <a:cubicBezTo>
                  <a:pt x="1152" y="145"/>
                  <a:pt x="1160" y="193"/>
                  <a:pt x="1168" y="232"/>
                </a:cubicBezTo>
                <a:cubicBezTo>
                  <a:pt x="1176" y="271"/>
                  <a:pt x="1179" y="325"/>
                  <a:pt x="1184" y="360"/>
                </a:cubicBezTo>
                <a:cubicBezTo>
                  <a:pt x="1189" y="395"/>
                  <a:pt x="1196" y="407"/>
                  <a:pt x="1200" y="440"/>
                </a:cubicBezTo>
                <a:cubicBezTo>
                  <a:pt x="1204" y="473"/>
                  <a:pt x="1203" y="532"/>
                  <a:pt x="1208" y="560"/>
                </a:cubicBezTo>
                <a:cubicBezTo>
                  <a:pt x="1213" y="588"/>
                  <a:pt x="1224" y="593"/>
                  <a:pt x="1232" y="608"/>
                </a:cubicBezTo>
                <a:cubicBezTo>
                  <a:pt x="1240" y="623"/>
                  <a:pt x="1244" y="639"/>
                  <a:pt x="1256" y="648"/>
                </a:cubicBezTo>
                <a:cubicBezTo>
                  <a:pt x="1268" y="657"/>
                  <a:pt x="1284" y="663"/>
                  <a:pt x="1304" y="664"/>
                </a:cubicBezTo>
                <a:cubicBezTo>
                  <a:pt x="1324" y="665"/>
                  <a:pt x="1356" y="661"/>
                  <a:pt x="1376" y="656"/>
                </a:cubicBezTo>
                <a:cubicBezTo>
                  <a:pt x="1396" y="651"/>
                  <a:pt x="1415" y="653"/>
                  <a:pt x="1424" y="632"/>
                </a:cubicBezTo>
                <a:cubicBezTo>
                  <a:pt x="1433" y="611"/>
                  <a:pt x="1428" y="587"/>
                  <a:pt x="1432" y="528"/>
                </a:cubicBezTo>
                <a:cubicBezTo>
                  <a:pt x="1436" y="469"/>
                  <a:pt x="1444" y="336"/>
                  <a:pt x="1448" y="280"/>
                </a:cubicBezTo>
                <a:cubicBezTo>
                  <a:pt x="1452" y="224"/>
                  <a:pt x="1452" y="225"/>
                  <a:pt x="1456" y="192"/>
                </a:cubicBezTo>
                <a:cubicBezTo>
                  <a:pt x="1460" y="159"/>
                  <a:pt x="1467" y="107"/>
                  <a:pt x="1472" y="80"/>
                </a:cubicBezTo>
                <a:cubicBezTo>
                  <a:pt x="1477" y="53"/>
                  <a:pt x="1471" y="45"/>
                  <a:pt x="1488" y="32"/>
                </a:cubicBezTo>
                <a:cubicBezTo>
                  <a:pt x="1505" y="19"/>
                  <a:pt x="1557" y="3"/>
                  <a:pt x="1576" y="0"/>
                </a:cubicBezTo>
              </a:path>
            </a:pathLst>
          </a:custGeom>
          <a:noFill/>
          <a:ln w="38100">
            <a:solidFill>
              <a:schemeClr val="accent1"/>
            </a:solidFill>
            <a:round/>
            <a:headEnd/>
            <a:tailEnd/>
          </a:ln>
        </p:spPr>
        <p:txBody>
          <a:bodyPr/>
          <a:lstStyle/>
          <a:p>
            <a:endParaRPr lang="en-US"/>
          </a:p>
        </p:txBody>
      </p:sp>
      <p:sp>
        <p:nvSpPr>
          <p:cNvPr id="68614" name="Freeform 7"/>
          <p:cNvSpPr>
            <a:spLocks/>
          </p:cNvSpPr>
          <p:nvPr/>
        </p:nvSpPr>
        <p:spPr bwMode="auto">
          <a:xfrm flipH="1">
            <a:off x="3124200" y="2730500"/>
            <a:ext cx="2501900" cy="1055688"/>
          </a:xfrm>
          <a:custGeom>
            <a:avLst/>
            <a:gdLst>
              <a:gd name="T0" fmla="*/ 0 w 1576"/>
              <a:gd name="T1" fmla="*/ 2147483647 h 665"/>
              <a:gd name="T2" fmla="*/ 2147483647 w 1576"/>
              <a:gd name="T3" fmla="*/ 2147483647 h 665"/>
              <a:gd name="T4" fmla="*/ 2147483647 w 1576"/>
              <a:gd name="T5" fmla="*/ 2147483647 h 665"/>
              <a:gd name="T6" fmla="*/ 2147483647 w 1576"/>
              <a:gd name="T7" fmla="*/ 2147483647 h 665"/>
              <a:gd name="T8" fmla="*/ 2147483647 w 1576"/>
              <a:gd name="T9" fmla="*/ 2147483647 h 665"/>
              <a:gd name="T10" fmla="*/ 2147483647 w 1576"/>
              <a:gd name="T11" fmla="*/ 2147483647 h 665"/>
              <a:gd name="T12" fmla="*/ 2147483647 w 1576"/>
              <a:gd name="T13" fmla="*/ 2147483647 h 665"/>
              <a:gd name="T14" fmla="*/ 2147483647 w 1576"/>
              <a:gd name="T15" fmla="*/ 2147483647 h 665"/>
              <a:gd name="T16" fmla="*/ 2147483647 w 1576"/>
              <a:gd name="T17" fmla="*/ 2147483647 h 665"/>
              <a:gd name="T18" fmla="*/ 2147483647 w 1576"/>
              <a:gd name="T19" fmla="*/ 2147483647 h 665"/>
              <a:gd name="T20" fmla="*/ 2147483647 w 1576"/>
              <a:gd name="T21" fmla="*/ 2147483647 h 665"/>
              <a:gd name="T22" fmla="*/ 2147483647 w 1576"/>
              <a:gd name="T23" fmla="*/ 2147483647 h 665"/>
              <a:gd name="T24" fmla="*/ 2147483647 w 1576"/>
              <a:gd name="T25" fmla="*/ 2147483647 h 665"/>
              <a:gd name="T26" fmla="*/ 2147483647 w 1576"/>
              <a:gd name="T27" fmla="*/ 2147483647 h 665"/>
              <a:gd name="T28" fmla="*/ 2147483647 w 1576"/>
              <a:gd name="T29" fmla="*/ 2147483647 h 665"/>
              <a:gd name="T30" fmla="*/ 2147483647 w 1576"/>
              <a:gd name="T31" fmla="*/ 2147483647 h 665"/>
              <a:gd name="T32" fmla="*/ 2147483647 w 1576"/>
              <a:gd name="T33" fmla="*/ 2147483647 h 665"/>
              <a:gd name="T34" fmla="*/ 2147483647 w 1576"/>
              <a:gd name="T35" fmla="*/ 2147483647 h 665"/>
              <a:gd name="T36" fmla="*/ 2147483647 w 1576"/>
              <a:gd name="T37" fmla="*/ 2147483647 h 665"/>
              <a:gd name="T38" fmla="*/ 2147483647 w 1576"/>
              <a:gd name="T39" fmla="*/ 2147483647 h 665"/>
              <a:gd name="T40" fmla="*/ 2147483647 w 1576"/>
              <a:gd name="T41" fmla="*/ 2147483647 h 665"/>
              <a:gd name="T42" fmla="*/ 2147483647 w 1576"/>
              <a:gd name="T43" fmla="*/ 2147483647 h 665"/>
              <a:gd name="T44" fmla="*/ 2147483647 w 1576"/>
              <a:gd name="T45" fmla="*/ 2147483647 h 665"/>
              <a:gd name="T46" fmla="*/ 2147483647 w 1576"/>
              <a:gd name="T47" fmla="*/ 2147483647 h 665"/>
              <a:gd name="T48" fmla="*/ 2147483647 w 1576"/>
              <a:gd name="T49" fmla="*/ 2147483647 h 665"/>
              <a:gd name="T50" fmla="*/ 2147483647 w 1576"/>
              <a:gd name="T51" fmla="*/ 2147483647 h 665"/>
              <a:gd name="T52" fmla="*/ 2147483647 w 1576"/>
              <a:gd name="T53" fmla="*/ 2147483647 h 665"/>
              <a:gd name="T54" fmla="*/ 2147483647 w 1576"/>
              <a:gd name="T55" fmla="*/ 2147483647 h 665"/>
              <a:gd name="T56" fmla="*/ 2147483647 w 1576"/>
              <a:gd name="T57" fmla="*/ 2147483647 h 665"/>
              <a:gd name="T58" fmla="*/ 2147483647 w 1576"/>
              <a:gd name="T59" fmla="*/ 2147483647 h 665"/>
              <a:gd name="T60" fmla="*/ 2147483647 w 1576"/>
              <a:gd name="T61" fmla="*/ 2147483647 h 665"/>
              <a:gd name="T62" fmla="*/ 2147483647 w 1576"/>
              <a:gd name="T63" fmla="*/ 2147483647 h 665"/>
              <a:gd name="T64" fmla="*/ 2147483647 w 1576"/>
              <a:gd name="T65" fmla="*/ 2147483647 h 665"/>
              <a:gd name="T66" fmla="*/ 2147483647 w 1576"/>
              <a:gd name="T67" fmla="*/ 2147483647 h 665"/>
              <a:gd name="T68" fmla="*/ 2147483647 w 1576"/>
              <a:gd name="T69" fmla="*/ 2147483647 h 665"/>
              <a:gd name="T70" fmla="*/ 2147483647 w 1576"/>
              <a:gd name="T71" fmla="*/ 2147483647 h 665"/>
              <a:gd name="T72" fmla="*/ 2147483647 w 1576"/>
              <a:gd name="T73" fmla="*/ 2147483647 h 665"/>
              <a:gd name="T74" fmla="*/ 2147483647 w 1576"/>
              <a:gd name="T75" fmla="*/ 2147483647 h 665"/>
              <a:gd name="T76" fmla="*/ 2147483647 w 1576"/>
              <a:gd name="T77" fmla="*/ 2147483647 h 665"/>
              <a:gd name="T78" fmla="*/ 2147483647 w 1576"/>
              <a:gd name="T79" fmla="*/ 2147483647 h 665"/>
              <a:gd name="T80" fmla="*/ 2147483647 w 1576"/>
              <a:gd name="T81" fmla="*/ 2147483647 h 665"/>
              <a:gd name="T82" fmla="*/ 2147483647 w 1576"/>
              <a:gd name="T83" fmla="*/ 2147483647 h 665"/>
              <a:gd name="T84" fmla="*/ 2147483647 w 1576"/>
              <a:gd name="T85" fmla="*/ 2147483647 h 665"/>
              <a:gd name="T86" fmla="*/ 2147483647 w 1576"/>
              <a:gd name="T87" fmla="*/ 2147483647 h 665"/>
              <a:gd name="T88" fmla="*/ 2147483647 w 1576"/>
              <a:gd name="T89" fmla="*/ 2147483647 h 665"/>
              <a:gd name="T90" fmla="*/ 2147483647 w 1576"/>
              <a:gd name="T91" fmla="*/ 2147483647 h 665"/>
              <a:gd name="T92" fmla="*/ 2147483647 w 1576"/>
              <a:gd name="T93" fmla="*/ 2147483647 h 665"/>
              <a:gd name="T94" fmla="*/ 2147483647 w 1576"/>
              <a:gd name="T95" fmla="*/ 2147483647 h 665"/>
              <a:gd name="T96" fmla="*/ 2147483647 w 1576"/>
              <a:gd name="T97" fmla="*/ 0 h 6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576"/>
              <a:gd name="T148" fmla="*/ 0 h 665"/>
              <a:gd name="T149" fmla="*/ 1576 w 1576"/>
              <a:gd name="T150" fmla="*/ 665 h 6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576" h="665">
                <a:moveTo>
                  <a:pt x="0" y="520"/>
                </a:moveTo>
                <a:cubicBezTo>
                  <a:pt x="18" y="520"/>
                  <a:pt x="36" y="520"/>
                  <a:pt x="56" y="504"/>
                </a:cubicBezTo>
                <a:cubicBezTo>
                  <a:pt x="76" y="488"/>
                  <a:pt x="101" y="439"/>
                  <a:pt x="120" y="424"/>
                </a:cubicBezTo>
                <a:cubicBezTo>
                  <a:pt x="139" y="409"/>
                  <a:pt x="157" y="409"/>
                  <a:pt x="168" y="416"/>
                </a:cubicBezTo>
                <a:cubicBezTo>
                  <a:pt x="179" y="423"/>
                  <a:pt x="176" y="449"/>
                  <a:pt x="184" y="464"/>
                </a:cubicBezTo>
                <a:cubicBezTo>
                  <a:pt x="192" y="479"/>
                  <a:pt x="199" y="493"/>
                  <a:pt x="216" y="504"/>
                </a:cubicBezTo>
                <a:cubicBezTo>
                  <a:pt x="233" y="515"/>
                  <a:pt x="267" y="532"/>
                  <a:pt x="288" y="528"/>
                </a:cubicBezTo>
                <a:cubicBezTo>
                  <a:pt x="309" y="524"/>
                  <a:pt x="332" y="496"/>
                  <a:pt x="344" y="480"/>
                </a:cubicBezTo>
                <a:cubicBezTo>
                  <a:pt x="356" y="464"/>
                  <a:pt x="351" y="452"/>
                  <a:pt x="360" y="432"/>
                </a:cubicBezTo>
                <a:cubicBezTo>
                  <a:pt x="369" y="412"/>
                  <a:pt x="385" y="375"/>
                  <a:pt x="400" y="360"/>
                </a:cubicBezTo>
                <a:cubicBezTo>
                  <a:pt x="415" y="345"/>
                  <a:pt x="436" y="336"/>
                  <a:pt x="448" y="344"/>
                </a:cubicBezTo>
                <a:cubicBezTo>
                  <a:pt x="460" y="352"/>
                  <a:pt x="465" y="390"/>
                  <a:pt x="472" y="408"/>
                </a:cubicBezTo>
                <a:cubicBezTo>
                  <a:pt x="479" y="426"/>
                  <a:pt x="479" y="439"/>
                  <a:pt x="488" y="456"/>
                </a:cubicBezTo>
                <a:cubicBezTo>
                  <a:pt x="497" y="473"/>
                  <a:pt x="513" y="497"/>
                  <a:pt x="528" y="512"/>
                </a:cubicBezTo>
                <a:cubicBezTo>
                  <a:pt x="543" y="527"/>
                  <a:pt x="560" y="537"/>
                  <a:pt x="576" y="544"/>
                </a:cubicBezTo>
                <a:cubicBezTo>
                  <a:pt x="592" y="551"/>
                  <a:pt x="613" y="563"/>
                  <a:pt x="624" y="552"/>
                </a:cubicBezTo>
                <a:cubicBezTo>
                  <a:pt x="635" y="541"/>
                  <a:pt x="636" y="505"/>
                  <a:pt x="640" y="480"/>
                </a:cubicBezTo>
                <a:cubicBezTo>
                  <a:pt x="644" y="455"/>
                  <a:pt x="645" y="423"/>
                  <a:pt x="648" y="400"/>
                </a:cubicBezTo>
                <a:cubicBezTo>
                  <a:pt x="651" y="377"/>
                  <a:pt x="652" y="364"/>
                  <a:pt x="656" y="344"/>
                </a:cubicBezTo>
                <a:cubicBezTo>
                  <a:pt x="660" y="324"/>
                  <a:pt x="657" y="296"/>
                  <a:pt x="672" y="280"/>
                </a:cubicBezTo>
                <a:cubicBezTo>
                  <a:pt x="687" y="264"/>
                  <a:pt x="728" y="245"/>
                  <a:pt x="744" y="248"/>
                </a:cubicBezTo>
                <a:cubicBezTo>
                  <a:pt x="760" y="251"/>
                  <a:pt x="760" y="272"/>
                  <a:pt x="768" y="296"/>
                </a:cubicBezTo>
                <a:cubicBezTo>
                  <a:pt x="776" y="320"/>
                  <a:pt x="787" y="363"/>
                  <a:pt x="792" y="392"/>
                </a:cubicBezTo>
                <a:cubicBezTo>
                  <a:pt x="797" y="421"/>
                  <a:pt x="793" y="441"/>
                  <a:pt x="800" y="472"/>
                </a:cubicBezTo>
                <a:cubicBezTo>
                  <a:pt x="807" y="503"/>
                  <a:pt x="823" y="552"/>
                  <a:pt x="832" y="576"/>
                </a:cubicBezTo>
                <a:cubicBezTo>
                  <a:pt x="841" y="600"/>
                  <a:pt x="839" y="609"/>
                  <a:pt x="856" y="616"/>
                </a:cubicBezTo>
                <a:cubicBezTo>
                  <a:pt x="873" y="623"/>
                  <a:pt x="916" y="621"/>
                  <a:pt x="936" y="616"/>
                </a:cubicBezTo>
                <a:cubicBezTo>
                  <a:pt x="956" y="611"/>
                  <a:pt x="969" y="599"/>
                  <a:pt x="976" y="584"/>
                </a:cubicBezTo>
                <a:cubicBezTo>
                  <a:pt x="983" y="569"/>
                  <a:pt x="972" y="573"/>
                  <a:pt x="976" y="528"/>
                </a:cubicBezTo>
                <a:cubicBezTo>
                  <a:pt x="980" y="483"/>
                  <a:pt x="995" y="364"/>
                  <a:pt x="1000" y="312"/>
                </a:cubicBezTo>
                <a:cubicBezTo>
                  <a:pt x="1005" y="260"/>
                  <a:pt x="1003" y="243"/>
                  <a:pt x="1008" y="216"/>
                </a:cubicBezTo>
                <a:cubicBezTo>
                  <a:pt x="1013" y="189"/>
                  <a:pt x="1021" y="167"/>
                  <a:pt x="1032" y="152"/>
                </a:cubicBezTo>
                <a:cubicBezTo>
                  <a:pt x="1043" y="137"/>
                  <a:pt x="1055" y="132"/>
                  <a:pt x="1072" y="128"/>
                </a:cubicBezTo>
                <a:cubicBezTo>
                  <a:pt x="1089" y="124"/>
                  <a:pt x="1120" y="111"/>
                  <a:pt x="1136" y="128"/>
                </a:cubicBezTo>
                <a:cubicBezTo>
                  <a:pt x="1152" y="145"/>
                  <a:pt x="1160" y="193"/>
                  <a:pt x="1168" y="232"/>
                </a:cubicBezTo>
                <a:cubicBezTo>
                  <a:pt x="1176" y="271"/>
                  <a:pt x="1179" y="325"/>
                  <a:pt x="1184" y="360"/>
                </a:cubicBezTo>
                <a:cubicBezTo>
                  <a:pt x="1189" y="395"/>
                  <a:pt x="1196" y="407"/>
                  <a:pt x="1200" y="440"/>
                </a:cubicBezTo>
                <a:cubicBezTo>
                  <a:pt x="1204" y="473"/>
                  <a:pt x="1203" y="532"/>
                  <a:pt x="1208" y="560"/>
                </a:cubicBezTo>
                <a:cubicBezTo>
                  <a:pt x="1213" y="588"/>
                  <a:pt x="1224" y="593"/>
                  <a:pt x="1232" y="608"/>
                </a:cubicBezTo>
                <a:cubicBezTo>
                  <a:pt x="1240" y="623"/>
                  <a:pt x="1244" y="639"/>
                  <a:pt x="1256" y="648"/>
                </a:cubicBezTo>
                <a:cubicBezTo>
                  <a:pt x="1268" y="657"/>
                  <a:pt x="1284" y="663"/>
                  <a:pt x="1304" y="664"/>
                </a:cubicBezTo>
                <a:cubicBezTo>
                  <a:pt x="1324" y="665"/>
                  <a:pt x="1356" y="661"/>
                  <a:pt x="1376" y="656"/>
                </a:cubicBezTo>
                <a:cubicBezTo>
                  <a:pt x="1396" y="651"/>
                  <a:pt x="1415" y="653"/>
                  <a:pt x="1424" y="632"/>
                </a:cubicBezTo>
                <a:cubicBezTo>
                  <a:pt x="1433" y="611"/>
                  <a:pt x="1428" y="587"/>
                  <a:pt x="1432" y="528"/>
                </a:cubicBezTo>
                <a:cubicBezTo>
                  <a:pt x="1436" y="469"/>
                  <a:pt x="1444" y="336"/>
                  <a:pt x="1448" y="280"/>
                </a:cubicBezTo>
                <a:cubicBezTo>
                  <a:pt x="1452" y="224"/>
                  <a:pt x="1452" y="225"/>
                  <a:pt x="1456" y="192"/>
                </a:cubicBezTo>
                <a:cubicBezTo>
                  <a:pt x="1460" y="159"/>
                  <a:pt x="1467" y="107"/>
                  <a:pt x="1472" y="80"/>
                </a:cubicBezTo>
                <a:cubicBezTo>
                  <a:pt x="1477" y="53"/>
                  <a:pt x="1471" y="45"/>
                  <a:pt x="1488" y="32"/>
                </a:cubicBezTo>
                <a:cubicBezTo>
                  <a:pt x="1505" y="19"/>
                  <a:pt x="1557" y="3"/>
                  <a:pt x="1576" y="0"/>
                </a:cubicBezTo>
              </a:path>
            </a:pathLst>
          </a:custGeom>
          <a:noFill/>
          <a:ln w="38100">
            <a:solidFill>
              <a:schemeClr val="accent1"/>
            </a:solidFill>
            <a:round/>
            <a:headEnd/>
            <a:tailEnd/>
          </a:ln>
        </p:spPr>
        <p:txBody>
          <a:bodyPr/>
          <a:lstStyle/>
          <a:p>
            <a:endParaRPr lang="en-US"/>
          </a:p>
        </p:txBody>
      </p:sp>
      <p:sp>
        <p:nvSpPr>
          <p:cNvPr id="68615" name="Freeform 8"/>
          <p:cNvSpPr>
            <a:spLocks/>
          </p:cNvSpPr>
          <p:nvPr/>
        </p:nvSpPr>
        <p:spPr bwMode="auto">
          <a:xfrm>
            <a:off x="5613400" y="3554413"/>
            <a:ext cx="863600" cy="1587"/>
          </a:xfrm>
          <a:custGeom>
            <a:avLst/>
            <a:gdLst>
              <a:gd name="T0" fmla="*/ 0 w 544"/>
              <a:gd name="T1" fmla="*/ 2147483647 h 1"/>
              <a:gd name="T2" fmla="*/ 2147483647 w 544"/>
              <a:gd name="T3" fmla="*/ 2147483647 h 1"/>
              <a:gd name="T4" fmla="*/ 0 60000 65536"/>
              <a:gd name="T5" fmla="*/ 0 60000 65536"/>
              <a:gd name="T6" fmla="*/ 0 w 544"/>
              <a:gd name="T7" fmla="*/ 0 h 1"/>
              <a:gd name="T8" fmla="*/ 544 w 544"/>
              <a:gd name="T9" fmla="*/ 1 h 1"/>
            </a:gdLst>
            <a:ahLst/>
            <a:cxnLst>
              <a:cxn ang="T4">
                <a:pos x="T0" y="T1"/>
              </a:cxn>
              <a:cxn ang="T5">
                <a:pos x="T2" y="T3"/>
              </a:cxn>
            </a:cxnLst>
            <a:rect l="T6" t="T7" r="T8" b="T9"/>
            <a:pathLst>
              <a:path w="544" h="1">
                <a:moveTo>
                  <a:pt x="0" y="1"/>
                </a:moveTo>
                <a:cubicBezTo>
                  <a:pt x="225" y="0"/>
                  <a:pt x="451" y="0"/>
                  <a:pt x="544" y="1"/>
                </a:cubicBezTo>
              </a:path>
            </a:pathLst>
          </a:custGeom>
          <a:noFill/>
          <a:ln w="38100">
            <a:solidFill>
              <a:schemeClr val="accent1"/>
            </a:solidFill>
            <a:round/>
            <a:headEnd/>
            <a:tailEnd/>
          </a:ln>
        </p:spPr>
        <p:txBody>
          <a:bodyPr/>
          <a:lstStyle/>
          <a:p>
            <a:endParaRPr lang="en-US"/>
          </a:p>
        </p:txBody>
      </p:sp>
      <p:sp>
        <p:nvSpPr>
          <p:cNvPr id="68616" name="Freeform 9"/>
          <p:cNvSpPr>
            <a:spLocks/>
          </p:cNvSpPr>
          <p:nvPr/>
        </p:nvSpPr>
        <p:spPr bwMode="auto">
          <a:xfrm>
            <a:off x="6426200" y="3262313"/>
            <a:ext cx="1308100" cy="536575"/>
          </a:xfrm>
          <a:custGeom>
            <a:avLst/>
            <a:gdLst>
              <a:gd name="T0" fmla="*/ 0 w 824"/>
              <a:gd name="T1" fmla="*/ 2147483647 h 338"/>
              <a:gd name="T2" fmla="*/ 2147483647 w 824"/>
              <a:gd name="T3" fmla="*/ 2147483647 h 338"/>
              <a:gd name="T4" fmla="*/ 2147483647 w 824"/>
              <a:gd name="T5" fmla="*/ 2147483647 h 338"/>
              <a:gd name="T6" fmla="*/ 2147483647 w 824"/>
              <a:gd name="T7" fmla="*/ 2147483647 h 338"/>
              <a:gd name="T8" fmla="*/ 2147483647 w 824"/>
              <a:gd name="T9" fmla="*/ 2147483647 h 338"/>
              <a:gd name="T10" fmla="*/ 2147483647 w 824"/>
              <a:gd name="T11" fmla="*/ 2147483647 h 338"/>
              <a:gd name="T12" fmla="*/ 2147483647 w 824"/>
              <a:gd name="T13" fmla="*/ 2147483647 h 338"/>
              <a:gd name="T14" fmla="*/ 2147483647 w 824"/>
              <a:gd name="T15" fmla="*/ 2147483647 h 338"/>
              <a:gd name="T16" fmla="*/ 2147483647 w 824"/>
              <a:gd name="T17" fmla="*/ 2147483647 h 338"/>
              <a:gd name="T18" fmla="*/ 2147483647 w 824"/>
              <a:gd name="T19" fmla="*/ 2147483647 h 338"/>
              <a:gd name="T20" fmla="*/ 2147483647 w 824"/>
              <a:gd name="T21" fmla="*/ 2147483647 h 338"/>
              <a:gd name="T22" fmla="*/ 2147483647 w 824"/>
              <a:gd name="T23" fmla="*/ 2147483647 h 338"/>
              <a:gd name="T24" fmla="*/ 2147483647 w 824"/>
              <a:gd name="T25" fmla="*/ 2147483647 h 338"/>
              <a:gd name="T26" fmla="*/ 2147483647 w 824"/>
              <a:gd name="T27" fmla="*/ 2147483647 h 338"/>
              <a:gd name="T28" fmla="*/ 2147483647 w 824"/>
              <a:gd name="T29" fmla="*/ 2147483647 h 338"/>
              <a:gd name="T30" fmla="*/ 2147483647 w 824"/>
              <a:gd name="T31" fmla="*/ 2147483647 h 338"/>
              <a:gd name="T32" fmla="*/ 2147483647 w 824"/>
              <a:gd name="T33" fmla="*/ 2147483647 h 338"/>
              <a:gd name="T34" fmla="*/ 2147483647 w 824"/>
              <a:gd name="T35" fmla="*/ 2147483647 h 338"/>
              <a:gd name="T36" fmla="*/ 2147483647 w 824"/>
              <a:gd name="T37" fmla="*/ 2147483647 h 338"/>
              <a:gd name="T38" fmla="*/ 2147483647 w 824"/>
              <a:gd name="T39" fmla="*/ 2147483647 h 3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4"/>
              <a:gd name="T61" fmla="*/ 0 h 338"/>
              <a:gd name="T62" fmla="*/ 824 w 824"/>
              <a:gd name="T63" fmla="*/ 338 h 3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4" h="338">
                <a:moveTo>
                  <a:pt x="0" y="185"/>
                </a:moveTo>
                <a:cubicBezTo>
                  <a:pt x="24" y="178"/>
                  <a:pt x="48" y="172"/>
                  <a:pt x="64" y="161"/>
                </a:cubicBezTo>
                <a:cubicBezTo>
                  <a:pt x="80" y="150"/>
                  <a:pt x="83" y="134"/>
                  <a:pt x="96" y="121"/>
                </a:cubicBezTo>
                <a:cubicBezTo>
                  <a:pt x="109" y="108"/>
                  <a:pt x="128" y="89"/>
                  <a:pt x="144" y="81"/>
                </a:cubicBezTo>
                <a:cubicBezTo>
                  <a:pt x="160" y="73"/>
                  <a:pt x="177" y="60"/>
                  <a:pt x="192" y="73"/>
                </a:cubicBezTo>
                <a:cubicBezTo>
                  <a:pt x="207" y="86"/>
                  <a:pt x="221" y="140"/>
                  <a:pt x="232" y="161"/>
                </a:cubicBezTo>
                <a:cubicBezTo>
                  <a:pt x="243" y="182"/>
                  <a:pt x="245" y="185"/>
                  <a:pt x="256" y="201"/>
                </a:cubicBezTo>
                <a:cubicBezTo>
                  <a:pt x="267" y="217"/>
                  <a:pt x="279" y="248"/>
                  <a:pt x="296" y="257"/>
                </a:cubicBezTo>
                <a:cubicBezTo>
                  <a:pt x="313" y="266"/>
                  <a:pt x="343" y="261"/>
                  <a:pt x="360" y="257"/>
                </a:cubicBezTo>
                <a:cubicBezTo>
                  <a:pt x="377" y="253"/>
                  <a:pt x="391" y="252"/>
                  <a:pt x="400" y="233"/>
                </a:cubicBezTo>
                <a:cubicBezTo>
                  <a:pt x="409" y="214"/>
                  <a:pt x="408" y="172"/>
                  <a:pt x="416" y="145"/>
                </a:cubicBezTo>
                <a:cubicBezTo>
                  <a:pt x="424" y="118"/>
                  <a:pt x="435" y="96"/>
                  <a:pt x="448" y="73"/>
                </a:cubicBezTo>
                <a:cubicBezTo>
                  <a:pt x="461" y="50"/>
                  <a:pt x="477" y="18"/>
                  <a:pt x="496" y="9"/>
                </a:cubicBezTo>
                <a:cubicBezTo>
                  <a:pt x="515" y="0"/>
                  <a:pt x="544" y="1"/>
                  <a:pt x="560" y="17"/>
                </a:cubicBezTo>
                <a:cubicBezTo>
                  <a:pt x="576" y="33"/>
                  <a:pt x="584" y="73"/>
                  <a:pt x="592" y="105"/>
                </a:cubicBezTo>
                <a:cubicBezTo>
                  <a:pt x="600" y="137"/>
                  <a:pt x="600" y="178"/>
                  <a:pt x="608" y="209"/>
                </a:cubicBezTo>
                <a:cubicBezTo>
                  <a:pt x="616" y="240"/>
                  <a:pt x="619" y="268"/>
                  <a:pt x="640" y="289"/>
                </a:cubicBezTo>
                <a:cubicBezTo>
                  <a:pt x="661" y="310"/>
                  <a:pt x="709" y="338"/>
                  <a:pt x="736" y="337"/>
                </a:cubicBezTo>
                <a:cubicBezTo>
                  <a:pt x="763" y="336"/>
                  <a:pt x="785" y="310"/>
                  <a:pt x="800" y="281"/>
                </a:cubicBezTo>
                <a:cubicBezTo>
                  <a:pt x="815" y="252"/>
                  <a:pt x="819" y="206"/>
                  <a:pt x="824" y="161"/>
                </a:cubicBezTo>
              </a:path>
            </a:pathLst>
          </a:custGeom>
          <a:noFill/>
          <a:ln w="38100">
            <a:solidFill>
              <a:schemeClr val="accent1"/>
            </a:solidFill>
            <a:round/>
            <a:headEnd/>
            <a:tailEnd/>
          </a:ln>
        </p:spPr>
        <p:txBody>
          <a:bodyPr/>
          <a:lstStyle/>
          <a:p>
            <a:endParaRPr lang="en-US"/>
          </a:p>
        </p:txBody>
      </p:sp>
      <p:sp>
        <p:nvSpPr>
          <p:cNvPr id="68617" name="Rectangle 10"/>
          <p:cNvSpPr>
            <a:spLocks noChangeArrowheads="1"/>
          </p:cNvSpPr>
          <p:nvPr/>
        </p:nvSpPr>
        <p:spPr bwMode="auto">
          <a:xfrm>
            <a:off x="279400" y="2400300"/>
            <a:ext cx="7683500" cy="1828800"/>
          </a:xfrm>
          <a:prstGeom prst="rect">
            <a:avLst/>
          </a:prstGeom>
          <a:noFill/>
          <a:ln w="38100">
            <a:solidFill>
              <a:schemeClr val="bg1"/>
            </a:solidFill>
            <a:miter lim="800000"/>
            <a:headEnd/>
            <a:tailEnd/>
          </a:ln>
        </p:spPr>
        <p:txBody>
          <a:bodyPr wrap="none" anchor="ctr"/>
          <a:lstStyle/>
          <a:p>
            <a:endParaRPr lang="sr-Latn-CS"/>
          </a:p>
        </p:txBody>
      </p:sp>
      <p:sp>
        <p:nvSpPr>
          <p:cNvPr id="69642" name="Text Box 11"/>
          <p:cNvSpPr txBox="1">
            <a:spLocks noChangeArrowheads="1"/>
          </p:cNvSpPr>
          <p:nvPr/>
        </p:nvSpPr>
        <p:spPr bwMode="auto">
          <a:xfrm>
            <a:off x="327025" y="2387600"/>
            <a:ext cx="2503488" cy="369888"/>
          </a:xfrm>
          <a:prstGeom prst="rect">
            <a:avLst/>
          </a:prstGeom>
          <a:noFill/>
          <a:ln w="9525">
            <a:noFill/>
            <a:miter lim="800000"/>
            <a:headEnd/>
            <a:tailEnd/>
          </a:ln>
        </p:spPr>
        <p:txBody>
          <a:bodyPr wrap="none">
            <a:spAutoFit/>
          </a:bodyPr>
          <a:lstStyle/>
          <a:p>
            <a:pPr>
              <a:defRPr/>
            </a:pPr>
            <a:r>
              <a:rPr lang="en" sz="1800">
                <a:latin typeface="+mn-lt"/>
              </a:rPr>
              <a:t>Cheyne-Stokes respiration</a:t>
            </a:r>
          </a:p>
        </p:txBody>
      </p:sp>
      <p:sp>
        <p:nvSpPr>
          <p:cNvPr id="69643" name="Text Box 12"/>
          <p:cNvSpPr txBox="1">
            <a:spLocks noChangeArrowheads="1"/>
          </p:cNvSpPr>
          <p:nvPr/>
        </p:nvSpPr>
        <p:spPr bwMode="auto">
          <a:xfrm>
            <a:off x="365125" y="3835400"/>
            <a:ext cx="5758692" cy="461665"/>
          </a:xfrm>
          <a:prstGeom prst="rect">
            <a:avLst/>
          </a:prstGeom>
          <a:noFill/>
          <a:ln w="9525">
            <a:noFill/>
            <a:miter lim="800000"/>
            <a:headEnd/>
            <a:tailEnd/>
          </a:ln>
        </p:spPr>
        <p:txBody>
          <a:bodyPr wrap="none">
            <a:spAutoFit/>
          </a:bodyPr>
          <a:lstStyle/>
          <a:p>
            <a:pPr>
              <a:defRPr/>
            </a:pPr>
            <a:r>
              <a:rPr lang="en" dirty="0" smtClean="0">
                <a:solidFill>
                  <a:srgbClr val="FF0000"/>
                </a:solidFill>
                <a:latin typeface="+mn-lt"/>
              </a:rPr>
              <a:t>Heart insufficiency, uremia, </a:t>
            </a:r>
            <a:r>
              <a:rPr lang="en" dirty="0">
                <a:solidFill>
                  <a:srgbClr val="FF0000"/>
                </a:solidFill>
                <a:latin typeface="+mn-lt"/>
              </a:rPr>
              <a:t>damage </a:t>
            </a:r>
            <a:r>
              <a:rPr lang="sr-Latn-RS" dirty="0" smtClean="0">
                <a:solidFill>
                  <a:srgbClr val="FF0000"/>
                </a:solidFill>
                <a:latin typeface="+mn-lt"/>
              </a:rPr>
              <a:t>to</a:t>
            </a:r>
            <a:r>
              <a:rPr lang="en" dirty="0" smtClean="0">
                <a:solidFill>
                  <a:srgbClr val="FF0000"/>
                </a:solidFill>
                <a:latin typeface="+mn-lt"/>
              </a:rPr>
              <a:t> </a:t>
            </a:r>
            <a:r>
              <a:rPr lang="en" dirty="0">
                <a:solidFill>
                  <a:srgbClr val="FF0000"/>
                </a:solidFill>
                <a:latin typeface="+mn-lt"/>
              </a:rPr>
              <a:t>CNS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85800" y="609600"/>
            <a:ext cx="8062913" cy="1143000"/>
          </a:xfrm>
          <a:noFill/>
        </p:spPr>
        <p:txBody>
          <a:bodyPr/>
          <a:lstStyle/>
          <a:p>
            <a:pPr eaLnBrk="1" hangingPunct="1"/>
            <a:r>
              <a:rPr lang="en" sz="4800" b="1" dirty="0" smtClean="0">
                <a:solidFill>
                  <a:schemeClr val="tx1"/>
                </a:solidFill>
              </a:rPr>
              <a:t>B</a:t>
            </a:r>
            <a:r>
              <a:rPr lang="sr-Latn-RS" sz="4800" b="1" dirty="0" smtClean="0">
                <a:solidFill>
                  <a:schemeClr val="tx1"/>
                </a:solidFill>
              </a:rPr>
              <a:t>y</a:t>
            </a:r>
            <a:r>
              <a:rPr lang="en" sz="4800" b="1" dirty="0" smtClean="0">
                <a:solidFill>
                  <a:schemeClr val="tx1"/>
                </a:solidFill>
              </a:rPr>
              <a:t>o</a:t>
            </a:r>
            <a:r>
              <a:rPr lang="sr-Latn-RS" sz="4800" b="1" dirty="0" smtClean="0">
                <a:solidFill>
                  <a:schemeClr val="tx1"/>
                </a:solidFill>
              </a:rPr>
              <a:t>t</a:t>
            </a:r>
            <a:r>
              <a:rPr lang="en" sz="4800" b="1" dirty="0" smtClean="0">
                <a:solidFill>
                  <a:schemeClr val="tx1"/>
                </a:solidFill>
              </a:rPr>
              <a:t> breathing</a:t>
            </a:r>
          </a:p>
        </p:txBody>
      </p:sp>
      <p:sp>
        <p:nvSpPr>
          <p:cNvPr id="69635" name="Rectangle 3"/>
          <p:cNvSpPr>
            <a:spLocks noGrp="1" noChangeArrowheads="1"/>
          </p:cNvSpPr>
          <p:nvPr>
            <p:ph idx="1"/>
          </p:nvPr>
        </p:nvSpPr>
        <p:spPr>
          <a:xfrm>
            <a:off x="323850" y="1981200"/>
            <a:ext cx="8640763" cy="4114800"/>
          </a:xfrm>
        </p:spPr>
        <p:txBody>
          <a:bodyPr/>
          <a:lstStyle/>
          <a:p>
            <a:pPr eaLnBrk="1" hangingPunct="1"/>
            <a:r>
              <a:rPr lang="en" sz="2800" dirty="0" smtClean="0"/>
              <a:t>The appearance of one or more respirations of different depth that appear after a certain time interval</a:t>
            </a:r>
          </a:p>
          <a:p>
            <a:pPr eaLnBrk="1" hangingPunct="1"/>
            <a:r>
              <a:rPr lang="sr-Latn-RS" sz="2800" dirty="0"/>
              <a:t>T</a:t>
            </a:r>
            <a:r>
              <a:rPr lang="en" sz="2800" dirty="0" smtClean="0"/>
              <a:t>he depth and number of respirations are different</a:t>
            </a:r>
          </a:p>
          <a:p>
            <a:pPr eaLnBrk="1" hangingPunct="1"/>
            <a:r>
              <a:rPr lang="en" sz="2800" dirty="0" smtClean="0"/>
              <a:t>with increased intracranial pressure</a:t>
            </a:r>
          </a:p>
          <a:p>
            <a:pPr eaLnBrk="1" hangingPunct="1"/>
            <a:r>
              <a:rPr lang="en" sz="2800" dirty="0" smtClean="0"/>
              <a:t>in tumors or destruction of the brain</a:t>
            </a:r>
          </a:p>
          <a:p>
            <a:pPr eaLnBrk="1" hangingPunct="1"/>
            <a:r>
              <a:rPr lang="en" sz="2800" dirty="0" smtClean="0"/>
              <a:t>resembles an absolute arrhythmia in the work of the heart</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5800" y="549275"/>
            <a:ext cx="7772400" cy="1143000"/>
          </a:xfrm>
          <a:noFill/>
        </p:spPr>
        <p:txBody>
          <a:bodyPr/>
          <a:lstStyle/>
          <a:p>
            <a:pPr eaLnBrk="1" hangingPunct="1"/>
            <a:r>
              <a:rPr lang="en" sz="4000" b="1" dirty="0" smtClean="0">
                <a:solidFill>
                  <a:schemeClr val="tx1"/>
                </a:solidFill>
              </a:rPr>
              <a:t>Ku</a:t>
            </a:r>
            <a:r>
              <a:rPr lang="sr-Latn-RS" sz="4000" b="1" dirty="0" smtClean="0">
                <a:solidFill>
                  <a:schemeClr val="tx1"/>
                </a:solidFill>
              </a:rPr>
              <a:t>s</a:t>
            </a:r>
            <a:r>
              <a:rPr lang="en" sz="4000" b="1" dirty="0" smtClean="0">
                <a:solidFill>
                  <a:schemeClr val="tx1"/>
                </a:solidFill>
              </a:rPr>
              <a:t>smaul breathing</a:t>
            </a:r>
          </a:p>
        </p:txBody>
      </p:sp>
      <p:sp>
        <p:nvSpPr>
          <p:cNvPr id="70659" name="Rectangle 3"/>
          <p:cNvSpPr>
            <a:spLocks noGrp="1" noChangeArrowheads="1"/>
          </p:cNvSpPr>
          <p:nvPr>
            <p:ph idx="1"/>
          </p:nvPr>
        </p:nvSpPr>
        <p:spPr>
          <a:xfrm>
            <a:off x="250825" y="1981200"/>
            <a:ext cx="8497888" cy="4114800"/>
          </a:xfrm>
        </p:spPr>
        <p:txBody>
          <a:bodyPr/>
          <a:lstStyle/>
          <a:p>
            <a:pPr eaLnBrk="1" hangingPunct="1"/>
            <a:r>
              <a:rPr lang="en" smtClean="0"/>
              <a:t>Deep and very intense respirations</a:t>
            </a:r>
          </a:p>
          <a:p>
            <a:pPr eaLnBrk="1" hangingPunct="1"/>
            <a:r>
              <a:rPr lang="en" smtClean="0"/>
              <a:t>In diabetic acidosis and uremia due to the accumulation of organic and inorganic acids that are not eliminated by the kidneys</a:t>
            </a:r>
          </a:p>
          <a:p>
            <a:pPr eaLnBrk="1" hangingPunct="1"/>
            <a:r>
              <a:rPr lang="en" smtClean="0"/>
              <a:t>Hyperventilation excretes CO2 and thereby somewhat compensates for the pH of the blood</a:t>
            </a:r>
          </a:p>
          <a:p>
            <a:pPr eaLnBrk="1" hangingPunct="1"/>
            <a:endParaRPr 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3" name="Text Box 3"/>
          <p:cNvSpPr txBox="1">
            <a:spLocks noChangeArrowheads="1"/>
          </p:cNvSpPr>
          <p:nvPr/>
        </p:nvSpPr>
        <p:spPr bwMode="auto">
          <a:xfrm>
            <a:off x="1576388" y="538163"/>
            <a:ext cx="2900362" cy="708025"/>
          </a:xfrm>
          <a:prstGeom prst="rect">
            <a:avLst/>
          </a:prstGeom>
          <a:noFill/>
          <a:ln w="9525">
            <a:noFill/>
            <a:miter lim="800000"/>
            <a:headEnd/>
            <a:tailEnd/>
          </a:ln>
          <a:effectLst/>
        </p:spPr>
        <p:txBody>
          <a:bodyPr wrap="none">
            <a:spAutoFit/>
          </a:bodyPr>
          <a:lstStyle/>
          <a:p>
            <a:pPr>
              <a:defRPr/>
            </a:pPr>
            <a:r>
              <a:rPr lang="en" sz="4000" dirty="0">
                <a:latin typeface="+mj-lt"/>
              </a:rPr>
              <a:t>Inspection :</a:t>
            </a:r>
          </a:p>
        </p:txBody>
      </p:sp>
      <p:sp>
        <p:nvSpPr>
          <p:cNvPr id="72707" name="Text Box 4"/>
          <p:cNvSpPr txBox="1">
            <a:spLocks noChangeArrowheads="1"/>
          </p:cNvSpPr>
          <p:nvPr/>
        </p:nvSpPr>
        <p:spPr bwMode="auto">
          <a:xfrm>
            <a:off x="830262" y="1266265"/>
            <a:ext cx="2511650" cy="400110"/>
          </a:xfrm>
          <a:prstGeom prst="rect">
            <a:avLst/>
          </a:prstGeom>
          <a:noFill/>
          <a:ln w="9525">
            <a:noFill/>
            <a:miter lim="800000"/>
            <a:headEnd/>
            <a:tailEnd/>
          </a:ln>
        </p:spPr>
        <p:txBody>
          <a:bodyPr wrap="none">
            <a:spAutoFit/>
          </a:bodyPr>
          <a:lstStyle/>
          <a:p>
            <a:pPr>
              <a:defRPr/>
            </a:pPr>
            <a:r>
              <a:rPr lang="en" sz="2000" dirty="0">
                <a:latin typeface="+mn-lt"/>
              </a:rPr>
              <a:t>Rhythm </a:t>
            </a:r>
            <a:r>
              <a:rPr lang="sr-Latn-RS" sz="2000" dirty="0" smtClean="0">
                <a:latin typeface="+mn-lt"/>
              </a:rPr>
              <a:t>of </a:t>
            </a:r>
            <a:r>
              <a:rPr lang="en" sz="2000" dirty="0" smtClean="0">
                <a:latin typeface="+mn-lt"/>
              </a:rPr>
              <a:t>breathing </a:t>
            </a:r>
            <a:r>
              <a:rPr lang="en" sz="2000" dirty="0">
                <a:latin typeface="+mn-lt"/>
              </a:rPr>
              <a:t>:</a:t>
            </a:r>
          </a:p>
        </p:txBody>
      </p:sp>
      <p:sp>
        <p:nvSpPr>
          <p:cNvPr id="71684" name="AutoShape 5"/>
          <p:cNvSpPr>
            <a:spLocks noChangeArrowheads="1"/>
          </p:cNvSpPr>
          <p:nvPr/>
        </p:nvSpPr>
        <p:spPr bwMode="auto">
          <a:xfrm>
            <a:off x="546100" y="1368425"/>
            <a:ext cx="152400" cy="177800"/>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sp>
        <p:nvSpPr>
          <p:cNvPr id="71685" name="Freeform 6"/>
          <p:cNvSpPr>
            <a:spLocks/>
          </p:cNvSpPr>
          <p:nvPr/>
        </p:nvSpPr>
        <p:spPr bwMode="auto">
          <a:xfrm>
            <a:off x="2159000" y="2178050"/>
            <a:ext cx="1412875" cy="898525"/>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71686" name="Freeform 7"/>
          <p:cNvSpPr>
            <a:spLocks/>
          </p:cNvSpPr>
          <p:nvPr/>
        </p:nvSpPr>
        <p:spPr bwMode="auto">
          <a:xfrm>
            <a:off x="3490913" y="2193925"/>
            <a:ext cx="1412875" cy="900113"/>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71687" name="Freeform 8"/>
          <p:cNvSpPr>
            <a:spLocks/>
          </p:cNvSpPr>
          <p:nvPr/>
        </p:nvSpPr>
        <p:spPr bwMode="auto">
          <a:xfrm>
            <a:off x="4811713" y="2249488"/>
            <a:ext cx="1412875" cy="877887"/>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71688" name="Freeform 9"/>
          <p:cNvSpPr>
            <a:spLocks/>
          </p:cNvSpPr>
          <p:nvPr/>
        </p:nvSpPr>
        <p:spPr bwMode="auto">
          <a:xfrm>
            <a:off x="6143625" y="2244725"/>
            <a:ext cx="1412875" cy="898525"/>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71689" name="Rectangle 10"/>
          <p:cNvSpPr>
            <a:spLocks noChangeArrowheads="1"/>
          </p:cNvSpPr>
          <p:nvPr/>
        </p:nvSpPr>
        <p:spPr bwMode="auto">
          <a:xfrm>
            <a:off x="152400" y="1803400"/>
            <a:ext cx="7683500" cy="1828800"/>
          </a:xfrm>
          <a:prstGeom prst="rect">
            <a:avLst/>
          </a:prstGeom>
          <a:noFill/>
          <a:ln w="38100">
            <a:solidFill>
              <a:schemeClr val="bg1"/>
            </a:solidFill>
            <a:miter lim="800000"/>
            <a:headEnd/>
            <a:tailEnd/>
          </a:ln>
        </p:spPr>
        <p:txBody>
          <a:bodyPr wrap="none" anchor="ctr"/>
          <a:lstStyle/>
          <a:p>
            <a:endParaRPr lang="sr-Latn-CS"/>
          </a:p>
        </p:txBody>
      </p:sp>
      <p:sp>
        <p:nvSpPr>
          <p:cNvPr id="71690" name="Rectangle 11"/>
          <p:cNvSpPr>
            <a:spLocks noChangeArrowheads="1"/>
          </p:cNvSpPr>
          <p:nvPr/>
        </p:nvSpPr>
        <p:spPr bwMode="auto">
          <a:xfrm>
            <a:off x="152400" y="3797300"/>
            <a:ext cx="7683500" cy="1828800"/>
          </a:xfrm>
          <a:prstGeom prst="rect">
            <a:avLst/>
          </a:prstGeom>
          <a:noFill/>
          <a:ln w="38100">
            <a:solidFill>
              <a:schemeClr val="bg1"/>
            </a:solidFill>
            <a:miter lim="800000"/>
            <a:headEnd/>
            <a:tailEnd/>
          </a:ln>
        </p:spPr>
        <p:txBody>
          <a:bodyPr wrap="none" anchor="ctr"/>
          <a:lstStyle/>
          <a:p>
            <a:endParaRPr lang="sr-Latn-CS"/>
          </a:p>
        </p:txBody>
      </p:sp>
      <p:sp>
        <p:nvSpPr>
          <p:cNvPr id="72715" name="Text Box 12"/>
          <p:cNvSpPr txBox="1">
            <a:spLocks noChangeArrowheads="1"/>
          </p:cNvSpPr>
          <p:nvPr/>
        </p:nvSpPr>
        <p:spPr bwMode="auto">
          <a:xfrm>
            <a:off x="1657350" y="1866900"/>
            <a:ext cx="1728788" cy="369888"/>
          </a:xfrm>
          <a:prstGeom prst="rect">
            <a:avLst/>
          </a:prstGeom>
          <a:noFill/>
          <a:ln w="9525">
            <a:noFill/>
            <a:miter lim="800000"/>
            <a:headEnd/>
            <a:tailEnd/>
          </a:ln>
        </p:spPr>
        <p:txBody>
          <a:bodyPr wrap="none">
            <a:spAutoFit/>
          </a:bodyPr>
          <a:lstStyle/>
          <a:p>
            <a:pPr>
              <a:defRPr/>
            </a:pPr>
            <a:r>
              <a:rPr lang="en" sz="1800">
                <a:latin typeface="+mn-lt"/>
              </a:rPr>
              <a:t>deep breathing</a:t>
            </a:r>
          </a:p>
        </p:txBody>
      </p:sp>
      <p:sp>
        <p:nvSpPr>
          <p:cNvPr id="72716" name="Text Box 13"/>
          <p:cNvSpPr txBox="1">
            <a:spLocks noChangeArrowheads="1"/>
          </p:cNvSpPr>
          <p:nvPr/>
        </p:nvSpPr>
        <p:spPr bwMode="auto">
          <a:xfrm>
            <a:off x="179388" y="3238500"/>
            <a:ext cx="4443011" cy="369332"/>
          </a:xfrm>
          <a:prstGeom prst="rect">
            <a:avLst/>
          </a:prstGeom>
          <a:noFill/>
          <a:ln w="9525">
            <a:noFill/>
            <a:miter lim="800000"/>
            <a:headEnd/>
            <a:tailEnd/>
          </a:ln>
        </p:spPr>
        <p:txBody>
          <a:bodyPr wrap="none">
            <a:spAutoFit/>
          </a:bodyPr>
          <a:lstStyle/>
          <a:p>
            <a:pPr>
              <a:defRPr/>
            </a:pPr>
            <a:r>
              <a:rPr lang="en" sz="1800" dirty="0" smtClean="0">
                <a:solidFill>
                  <a:srgbClr val="FF0000"/>
                </a:solidFill>
                <a:latin typeface="+mn-lt"/>
              </a:rPr>
              <a:t>Anxiety, </a:t>
            </a:r>
            <a:r>
              <a:rPr lang="en" sz="1800" dirty="0">
                <a:solidFill>
                  <a:srgbClr val="FF0000"/>
                </a:solidFill>
                <a:latin typeface="+mn-lt"/>
              </a:rPr>
              <a:t>physical </a:t>
            </a:r>
            <a:r>
              <a:rPr lang="en" sz="1800" dirty="0" smtClean="0">
                <a:solidFill>
                  <a:srgbClr val="FF0000"/>
                </a:solidFill>
                <a:latin typeface="+mn-lt"/>
              </a:rPr>
              <a:t>activity, </a:t>
            </a:r>
            <a:r>
              <a:rPr lang="en" sz="1800" dirty="0">
                <a:solidFill>
                  <a:srgbClr val="FF0000"/>
                </a:solidFill>
                <a:latin typeface="+mn-lt"/>
              </a:rPr>
              <a:t>Metabolic </a:t>
            </a:r>
            <a:r>
              <a:rPr lang="en" sz="1800" dirty="0" smtClean="0">
                <a:solidFill>
                  <a:srgbClr val="FF0000"/>
                </a:solidFill>
                <a:latin typeface="+mn-lt"/>
              </a:rPr>
              <a:t>acidosis</a:t>
            </a:r>
            <a:endParaRPr lang="en" sz="1800" dirty="0">
              <a:solidFill>
                <a:srgbClr val="FF0000"/>
              </a:solidFill>
              <a:latin typeface="+mn-lt"/>
            </a:endParaRPr>
          </a:p>
        </p:txBody>
      </p:sp>
      <p:sp>
        <p:nvSpPr>
          <p:cNvPr id="71693" name="Freeform 14"/>
          <p:cNvSpPr>
            <a:spLocks/>
          </p:cNvSpPr>
          <p:nvPr/>
        </p:nvSpPr>
        <p:spPr bwMode="auto">
          <a:xfrm>
            <a:off x="749300" y="2165350"/>
            <a:ext cx="1412875" cy="898525"/>
          </a:xfrm>
          <a:custGeom>
            <a:avLst/>
            <a:gdLst>
              <a:gd name="T0" fmla="*/ 0 w 1104"/>
              <a:gd name="T1" fmla="*/ 2147483647 h 344"/>
              <a:gd name="T2" fmla="*/ 2147483647 w 1104"/>
              <a:gd name="T3" fmla="*/ 2147483647 h 344"/>
              <a:gd name="T4" fmla="*/ 2147483647 w 1104"/>
              <a:gd name="T5" fmla="*/ 2147483647 h 344"/>
              <a:gd name="T6" fmla="*/ 2147483647 w 1104"/>
              <a:gd name="T7" fmla="*/ 2147483647 h 344"/>
              <a:gd name="T8" fmla="*/ 2147483647 w 1104"/>
              <a:gd name="T9" fmla="*/ 2147483647 h 344"/>
              <a:gd name="T10" fmla="*/ 2147483647 w 1104"/>
              <a:gd name="T11" fmla="*/ 2147483647 h 344"/>
              <a:gd name="T12" fmla="*/ 2147483647 w 1104"/>
              <a:gd name="T13" fmla="*/ 2147483647 h 344"/>
              <a:gd name="T14" fmla="*/ 2147483647 w 1104"/>
              <a:gd name="T15" fmla="*/ 2147483647 h 344"/>
              <a:gd name="T16" fmla="*/ 2147483647 w 1104"/>
              <a:gd name="T17" fmla="*/ 2147483647 h 344"/>
              <a:gd name="T18" fmla="*/ 2147483647 w 1104"/>
              <a:gd name="T19" fmla="*/ 2147483647 h 344"/>
              <a:gd name="T20" fmla="*/ 2147483647 w 1104"/>
              <a:gd name="T21" fmla="*/ 2147483647 h 344"/>
              <a:gd name="T22" fmla="*/ 2147483647 w 1104"/>
              <a:gd name="T23" fmla="*/ 2147483647 h 344"/>
              <a:gd name="T24" fmla="*/ 2147483647 w 1104"/>
              <a:gd name="T25" fmla="*/ 2147483647 h 344"/>
              <a:gd name="T26" fmla="*/ 2147483647 w 1104"/>
              <a:gd name="T27" fmla="*/ 2147483647 h 344"/>
              <a:gd name="T28" fmla="*/ 2147483647 w 1104"/>
              <a:gd name="T29" fmla="*/ 2147483647 h 344"/>
              <a:gd name="T30" fmla="*/ 2147483647 w 1104"/>
              <a:gd name="T31" fmla="*/ 2147483647 h 344"/>
              <a:gd name="T32" fmla="*/ 2147483647 w 1104"/>
              <a:gd name="T33" fmla="*/ 2147483647 h 344"/>
              <a:gd name="T34" fmla="*/ 2147483647 w 1104"/>
              <a:gd name="T35" fmla="*/ 2147483647 h 344"/>
              <a:gd name="T36" fmla="*/ 2147483647 w 1104"/>
              <a:gd name="T37" fmla="*/ 2147483647 h 344"/>
              <a:gd name="T38" fmla="*/ 2147483647 w 1104"/>
              <a:gd name="T39" fmla="*/ 2147483647 h 344"/>
              <a:gd name="T40" fmla="*/ 2147483647 w 1104"/>
              <a:gd name="T41" fmla="*/ 2147483647 h 344"/>
              <a:gd name="T42" fmla="*/ 2147483647 w 1104"/>
              <a:gd name="T43" fmla="*/ 2147483647 h 3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04"/>
              <a:gd name="T67" fmla="*/ 0 h 344"/>
              <a:gd name="T68" fmla="*/ 1104 w 1104"/>
              <a:gd name="T69" fmla="*/ 344 h 3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04" h="344">
                <a:moveTo>
                  <a:pt x="0" y="332"/>
                </a:moveTo>
                <a:cubicBezTo>
                  <a:pt x="55" y="320"/>
                  <a:pt x="111" y="308"/>
                  <a:pt x="144" y="292"/>
                </a:cubicBezTo>
                <a:cubicBezTo>
                  <a:pt x="177" y="276"/>
                  <a:pt x="183" y="260"/>
                  <a:pt x="200" y="236"/>
                </a:cubicBezTo>
                <a:cubicBezTo>
                  <a:pt x="217" y="212"/>
                  <a:pt x="235" y="177"/>
                  <a:pt x="248" y="148"/>
                </a:cubicBezTo>
                <a:cubicBezTo>
                  <a:pt x="261" y="119"/>
                  <a:pt x="268" y="80"/>
                  <a:pt x="280" y="60"/>
                </a:cubicBezTo>
                <a:cubicBezTo>
                  <a:pt x="292" y="40"/>
                  <a:pt x="305" y="33"/>
                  <a:pt x="320" y="28"/>
                </a:cubicBezTo>
                <a:cubicBezTo>
                  <a:pt x="335" y="23"/>
                  <a:pt x="352" y="17"/>
                  <a:pt x="368" y="28"/>
                </a:cubicBezTo>
                <a:cubicBezTo>
                  <a:pt x="384" y="39"/>
                  <a:pt x="403" y="69"/>
                  <a:pt x="416" y="92"/>
                </a:cubicBezTo>
                <a:cubicBezTo>
                  <a:pt x="429" y="115"/>
                  <a:pt x="436" y="135"/>
                  <a:pt x="448" y="164"/>
                </a:cubicBezTo>
                <a:cubicBezTo>
                  <a:pt x="460" y="193"/>
                  <a:pt x="476" y="243"/>
                  <a:pt x="488" y="268"/>
                </a:cubicBezTo>
                <a:cubicBezTo>
                  <a:pt x="500" y="293"/>
                  <a:pt x="496" y="305"/>
                  <a:pt x="520" y="316"/>
                </a:cubicBezTo>
                <a:cubicBezTo>
                  <a:pt x="544" y="327"/>
                  <a:pt x="604" y="344"/>
                  <a:pt x="632" y="332"/>
                </a:cubicBezTo>
                <a:cubicBezTo>
                  <a:pt x="660" y="320"/>
                  <a:pt x="672" y="273"/>
                  <a:pt x="688" y="244"/>
                </a:cubicBezTo>
                <a:cubicBezTo>
                  <a:pt x="704" y="215"/>
                  <a:pt x="717" y="185"/>
                  <a:pt x="728" y="156"/>
                </a:cubicBezTo>
                <a:cubicBezTo>
                  <a:pt x="739" y="127"/>
                  <a:pt x="739" y="92"/>
                  <a:pt x="752" y="68"/>
                </a:cubicBezTo>
                <a:cubicBezTo>
                  <a:pt x="765" y="44"/>
                  <a:pt x="788" y="23"/>
                  <a:pt x="808" y="12"/>
                </a:cubicBezTo>
                <a:cubicBezTo>
                  <a:pt x="828" y="1"/>
                  <a:pt x="855" y="0"/>
                  <a:pt x="872" y="4"/>
                </a:cubicBezTo>
                <a:cubicBezTo>
                  <a:pt x="889" y="8"/>
                  <a:pt x="900" y="8"/>
                  <a:pt x="912" y="36"/>
                </a:cubicBezTo>
                <a:cubicBezTo>
                  <a:pt x="924" y="64"/>
                  <a:pt x="932" y="129"/>
                  <a:pt x="944" y="172"/>
                </a:cubicBezTo>
                <a:cubicBezTo>
                  <a:pt x="956" y="215"/>
                  <a:pt x="972" y="265"/>
                  <a:pt x="984" y="292"/>
                </a:cubicBezTo>
                <a:cubicBezTo>
                  <a:pt x="996" y="319"/>
                  <a:pt x="996" y="324"/>
                  <a:pt x="1016" y="332"/>
                </a:cubicBezTo>
                <a:cubicBezTo>
                  <a:pt x="1036" y="340"/>
                  <a:pt x="1070" y="340"/>
                  <a:pt x="1104" y="340"/>
                </a:cubicBezTo>
              </a:path>
            </a:pathLst>
          </a:custGeom>
          <a:noFill/>
          <a:ln w="38100">
            <a:solidFill>
              <a:schemeClr val="accent1"/>
            </a:solidFill>
            <a:round/>
            <a:headEnd/>
            <a:tailEnd/>
          </a:ln>
        </p:spPr>
        <p:txBody>
          <a:bodyPr/>
          <a:lstStyle/>
          <a:p>
            <a:endParaRPr lang="en-US"/>
          </a:p>
        </p:txBody>
      </p:sp>
      <p:sp>
        <p:nvSpPr>
          <p:cNvPr id="71694" name="Freeform 15"/>
          <p:cNvSpPr>
            <a:spLocks/>
          </p:cNvSpPr>
          <p:nvPr/>
        </p:nvSpPr>
        <p:spPr bwMode="auto">
          <a:xfrm>
            <a:off x="787400" y="4202113"/>
            <a:ext cx="3390900" cy="814387"/>
          </a:xfrm>
          <a:custGeom>
            <a:avLst/>
            <a:gdLst>
              <a:gd name="T0" fmla="*/ 0 w 2320"/>
              <a:gd name="T1" fmla="*/ 2147483647 h 513"/>
              <a:gd name="T2" fmla="*/ 2147483647 w 2320"/>
              <a:gd name="T3" fmla="*/ 2147483647 h 513"/>
              <a:gd name="T4" fmla="*/ 2147483647 w 2320"/>
              <a:gd name="T5" fmla="*/ 2147483647 h 513"/>
              <a:gd name="T6" fmla="*/ 2147483647 w 2320"/>
              <a:gd name="T7" fmla="*/ 2147483647 h 513"/>
              <a:gd name="T8" fmla="*/ 2147483647 w 2320"/>
              <a:gd name="T9" fmla="*/ 2147483647 h 513"/>
              <a:gd name="T10" fmla="*/ 2147483647 w 2320"/>
              <a:gd name="T11" fmla="*/ 2147483647 h 513"/>
              <a:gd name="T12" fmla="*/ 2147483647 w 2320"/>
              <a:gd name="T13" fmla="*/ 2147483647 h 513"/>
              <a:gd name="T14" fmla="*/ 2147483647 w 2320"/>
              <a:gd name="T15" fmla="*/ 2147483647 h 513"/>
              <a:gd name="T16" fmla="*/ 2147483647 w 2320"/>
              <a:gd name="T17" fmla="*/ 2147483647 h 513"/>
              <a:gd name="T18" fmla="*/ 2147483647 w 2320"/>
              <a:gd name="T19" fmla="*/ 2147483647 h 513"/>
              <a:gd name="T20" fmla="*/ 2147483647 w 2320"/>
              <a:gd name="T21" fmla="*/ 2147483647 h 513"/>
              <a:gd name="T22" fmla="*/ 2147483647 w 2320"/>
              <a:gd name="T23" fmla="*/ 2147483647 h 513"/>
              <a:gd name="T24" fmla="*/ 2147483647 w 2320"/>
              <a:gd name="T25" fmla="*/ 2147483647 h 513"/>
              <a:gd name="T26" fmla="*/ 2147483647 w 2320"/>
              <a:gd name="T27" fmla="*/ 2147483647 h 513"/>
              <a:gd name="T28" fmla="*/ 2147483647 w 2320"/>
              <a:gd name="T29" fmla="*/ 2147483647 h 513"/>
              <a:gd name="T30" fmla="*/ 2147483647 w 2320"/>
              <a:gd name="T31" fmla="*/ 2147483647 h 513"/>
              <a:gd name="T32" fmla="*/ 2147483647 w 2320"/>
              <a:gd name="T33" fmla="*/ 2147483647 h 513"/>
              <a:gd name="T34" fmla="*/ 2147483647 w 2320"/>
              <a:gd name="T35" fmla="*/ 2147483647 h 513"/>
              <a:gd name="T36" fmla="*/ 2147483647 w 2320"/>
              <a:gd name="T37" fmla="*/ 2147483647 h 513"/>
              <a:gd name="T38" fmla="*/ 2147483647 w 2320"/>
              <a:gd name="T39" fmla="*/ 2147483647 h 513"/>
              <a:gd name="T40" fmla="*/ 2147483647 w 2320"/>
              <a:gd name="T41" fmla="*/ 2147483647 h 513"/>
              <a:gd name="T42" fmla="*/ 2147483647 w 2320"/>
              <a:gd name="T43" fmla="*/ 2147483647 h 513"/>
              <a:gd name="T44" fmla="*/ 2147483647 w 2320"/>
              <a:gd name="T45" fmla="*/ 2147483647 h 513"/>
              <a:gd name="T46" fmla="*/ 2147483647 w 2320"/>
              <a:gd name="T47" fmla="*/ 2147483647 h 513"/>
              <a:gd name="T48" fmla="*/ 2147483647 w 2320"/>
              <a:gd name="T49" fmla="*/ 2147483647 h 513"/>
              <a:gd name="T50" fmla="*/ 2147483647 w 2320"/>
              <a:gd name="T51" fmla="*/ 2147483647 h 513"/>
              <a:gd name="T52" fmla="*/ 2147483647 w 2320"/>
              <a:gd name="T53" fmla="*/ 2147483647 h 513"/>
              <a:gd name="T54" fmla="*/ 2147483647 w 2320"/>
              <a:gd name="T55" fmla="*/ 2147483647 h 513"/>
              <a:gd name="T56" fmla="*/ 2147483647 w 2320"/>
              <a:gd name="T57" fmla="*/ 2147483647 h 513"/>
              <a:gd name="T58" fmla="*/ 2147483647 w 2320"/>
              <a:gd name="T59" fmla="*/ 2147483647 h 513"/>
              <a:gd name="T60" fmla="*/ 2147483647 w 2320"/>
              <a:gd name="T61" fmla="*/ 2147483647 h 513"/>
              <a:gd name="T62" fmla="*/ 2147483647 w 2320"/>
              <a:gd name="T63" fmla="*/ 2147483647 h 513"/>
              <a:gd name="T64" fmla="*/ 2147483647 w 2320"/>
              <a:gd name="T65" fmla="*/ 2147483647 h 513"/>
              <a:gd name="T66" fmla="*/ 2147483647 w 2320"/>
              <a:gd name="T67" fmla="*/ 2147483647 h 513"/>
              <a:gd name="T68" fmla="*/ 2147483647 w 2320"/>
              <a:gd name="T69" fmla="*/ 2147483647 h 5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0"/>
              <a:gd name="T106" fmla="*/ 0 h 513"/>
              <a:gd name="T107" fmla="*/ 2320 w 2320"/>
              <a:gd name="T108" fmla="*/ 513 h 5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0" h="513">
                <a:moveTo>
                  <a:pt x="0" y="513"/>
                </a:moveTo>
                <a:cubicBezTo>
                  <a:pt x="14" y="512"/>
                  <a:pt x="29" y="512"/>
                  <a:pt x="56" y="497"/>
                </a:cubicBezTo>
                <a:cubicBezTo>
                  <a:pt x="83" y="482"/>
                  <a:pt x="128" y="461"/>
                  <a:pt x="160" y="425"/>
                </a:cubicBezTo>
                <a:cubicBezTo>
                  <a:pt x="192" y="389"/>
                  <a:pt x="228" y="320"/>
                  <a:pt x="248" y="281"/>
                </a:cubicBezTo>
                <a:cubicBezTo>
                  <a:pt x="268" y="242"/>
                  <a:pt x="267" y="229"/>
                  <a:pt x="280" y="193"/>
                </a:cubicBezTo>
                <a:cubicBezTo>
                  <a:pt x="293" y="157"/>
                  <a:pt x="316" y="93"/>
                  <a:pt x="328" y="65"/>
                </a:cubicBezTo>
                <a:cubicBezTo>
                  <a:pt x="340" y="37"/>
                  <a:pt x="337" y="36"/>
                  <a:pt x="352" y="25"/>
                </a:cubicBezTo>
                <a:cubicBezTo>
                  <a:pt x="367" y="14"/>
                  <a:pt x="392" y="2"/>
                  <a:pt x="416" y="1"/>
                </a:cubicBezTo>
                <a:cubicBezTo>
                  <a:pt x="440" y="0"/>
                  <a:pt x="477" y="1"/>
                  <a:pt x="496" y="17"/>
                </a:cubicBezTo>
                <a:cubicBezTo>
                  <a:pt x="515" y="33"/>
                  <a:pt x="517" y="60"/>
                  <a:pt x="528" y="97"/>
                </a:cubicBezTo>
                <a:cubicBezTo>
                  <a:pt x="539" y="134"/>
                  <a:pt x="552" y="198"/>
                  <a:pt x="560" y="241"/>
                </a:cubicBezTo>
                <a:cubicBezTo>
                  <a:pt x="568" y="284"/>
                  <a:pt x="565" y="321"/>
                  <a:pt x="576" y="353"/>
                </a:cubicBezTo>
                <a:cubicBezTo>
                  <a:pt x="587" y="385"/>
                  <a:pt x="603" y="409"/>
                  <a:pt x="624" y="433"/>
                </a:cubicBezTo>
                <a:cubicBezTo>
                  <a:pt x="645" y="457"/>
                  <a:pt x="669" y="485"/>
                  <a:pt x="704" y="497"/>
                </a:cubicBezTo>
                <a:cubicBezTo>
                  <a:pt x="739" y="509"/>
                  <a:pt x="776" y="505"/>
                  <a:pt x="832" y="505"/>
                </a:cubicBezTo>
                <a:cubicBezTo>
                  <a:pt x="888" y="505"/>
                  <a:pt x="983" y="498"/>
                  <a:pt x="1040" y="497"/>
                </a:cubicBezTo>
                <a:cubicBezTo>
                  <a:pt x="1097" y="496"/>
                  <a:pt x="1141" y="501"/>
                  <a:pt x="1176" y="497"/>
                </a:cubicBezTo>
                <a:cubicBezTo>
                  <a:pt x="1211" y="493"/>
                  <a:pt x="1227" y="490"/>
                  <a:pt x="1248" y="473"/>
                </a:cubicBezTo>
                <a:cubicBezTo>
                  <a:pt x="1269" y="456"/>
                  <a:pt x="1287" y="428"/>
                  <a:pt x="1304" y="393"/>
                </a:cubicBezTo>
                <a:cubicBezTo>
                  <a:pt x="1321" y="358"/>
                  <a:pt x="1341" y="294"/>
                  <a:pt x="1352" y="265"/>
                </a:cubicBezTo>
                <a:cubicBezTo>
                  <a:pt x="1363" y="236"/>
                  <a:pt x="1364" y="234"/>
                  <a:pt x="1368" y="217"/>
                </a:cubicBezTo>
                <a:cubicBezTo>
                  <a:pt x="1372" y="200"/>
                  <a:pt x="1373" y="182"/>
                  <a:pt x="1376" y="161"/>
                </a:cubicBezTo>
                <a:cubicBezTo>
                  <a:pt x="1379" y="140"/>
                  <a:pt x="1373" y="110"/>
                  <a:pt x="1384" y="89"/>
                </a:cubicBezTo>
                <a:cubicBezTo>
                  <a:pt x="1395" y="68"/>
                  <a:pt x="1423" y="46"/>
                  <a:pt x="1440" y="33"/>
                </a:cubicBezTo>
                <a:cubicBezTo>
                  <a:pt x="1457" y="20"/>
                  <a:pt x="1464" y="13"/>
                  <a:pt x="1488" y="9"/>
                </a:cubicBezTo>
                <a:cubicBezTo>
                  <a:pt x="1512" y="5"/>
                  <a:pt x="1564" y="0"/>
                  <a:pt x="1584" y="9"/>
                </a:cubicBezTo>
                <a:cubicBezTo>
                  <a:pt x="1604" y="18"/>
                  <a:pt x="1597" y="33"/>
                  <a:pt x="1608" y="65"/>
                </a:cubicBezTo>
                <a:cubicBezTo>
                  <a:pt x="1619" y="97"/>
                  <a:pt x="1637" y="160"/>
                  <a:pt x="1648" y="201"/>
                </a:cubicBezTo>
                <a:cubicBezTo>
                  <a:pt x="1659" y="242"/>
                  <a:pt x="1664" y="281"/>
                  <a:pt x="1672" y="313"/>
                </a:cubicBezTo>
                <a:cubicBezTo>
                  <a:pt x="1680" y="345"/>
                  <a:pt x="1685" y="369"/>
                  <a:pt x="1696" y="393"/>
                </a:cubicBezTo>
                <a:cubicBezTo>
                  <a:pt x="1707" y="417"/>
                  <a:pt x="1717" y="438"/>
                  <a:pt x="1736" y="457"/>
                </a:cubicBezTo>
                <a:cubicBezTo>
                  <a:pt x="1755" y="476"/>
                  <a:pt x="1776" y="497"/>
                  <a:pt x="1808" y="505"/>
                </a:cubicBezTo>
                <a:cubicBezTo>
                  <a:pt x="1840" y="513"/>
                  <a:pt x="1868" y="505"/>
                  <a:pt x="1928" y="505"/>
                </a:cubicBezTo>
                <a:cubicBezTo>
                  <a:pt x="1988" y="505"/>
                  <a:pt x="2103" y="506"/>
                  <a:pt x="2168" y="505"/>
                </a:cubicBezTo>
                <a:cubicBezTo>
                  <a:pt x="2233" y="504"/>
                  <a:pt x="2276" y="500"/>
                  <a:pt x="2320" y="497"/>
                </a:cubicBezTo>
              </a:path>
            </a:pathLst>
          </a:custGeom>
          <a:noFill/>
          <a:ln w="38100">
            <a:solidFill>
              <a:schemeClr val="accent1"/>
            </a:solidFill>
            <a:round/>
            <a:headEnd/>
            <a:tailEnd/>
          </a:ln>
        </p:spPr>
        <p:txBody>
          <a:bodyPr/>
          <a:lstStyle/>
          <a:p>
            <a:endParaRPr lang="en-US"/>
          </a:p>
        </p:txBody>
      </p:sp>
      <p:sp>
        <p:nvSpPr>
          <p:cNvPr id="71695" name="Freeform 16"/>
          <p:cNvSpPr>
            <a:spLocks/>
          </p:cNvSpPr>
          <p:nvPr/>
        </p:nvSpPr>
        <p:spPr bwMode="auto">
          <a:xfrm>
            <a:off x="4051300" y="4176713"/>
            <a:ext cx="3390900" cy="814387"/>
          </a:xfrm>
          <a:custGeom>
            <a:avLst/>
            <a:gdLst>
              <a:gd name="T0" fmla="*/ 0 w 2320"/>
              <a:gd name="T1" fmla="*/ 2147483647 h 513"/>
              <a:gd name="T2" fmla="*/ 2147483647 w 2320"/>
              <a:gd name="T3" fmla="*/ 2147483647 h 513"/>
              <a:gd name="T4" fmla="*/ 2147483647 w 2320"/>
              <a:gd name="T5" fmla="*/ 2147483647 h 513"/>
              <a:gd name="T6" fmla="*/ 2147483647 w 2320"/>
              <a:gd name="T7" fmla="*/ 2147483647 h 513"/>
              <a:gd name="T8" fmla="*/ 2147483647 w 2320"/>
              <a:gd name="T9" fmla="*/ 2147483647 h 513"/>
              <a:gd name="T10" fmla="*/ 2147483647 w 2320"/>
              <a:gd name="T11" fmla="*/ 2147483647 h 513"/>
              <a:gd name="T12" fmla="*/ 2147483647 w 2320"/>
              <a:gd name="T13" fmla="*/ 2147483647 h 513"/>
              <a:gd name="T14" fmla="*/ 2147483647 w 2320"/>
              <a:gd name="T15" fmla="*/ 2147483647 h 513"/>
              <a:gd name="T16" fmla="*/ 2147483647 w 2320"/>
              <a:gd name="T17" fmla="*/ 2147483647 h 513"/>
              <a:gd name="T18" fmla="*/ 2147483647 w 2320"/>
              <a:gd name="T19" fmla="*/ 2147483647 h 513"/>
              <a:gd name="T20" fmla="*/ 2147483647 w 2320"/>
              <a:gd name="T21" fmla="*/ 2147483647 h 513"/>
              <a:gd name="T22" fmla="*/ 2147483647 w 2320"/>
              <a:gd name="T23" fmla="*/ 2147483647 h 513"/>
              <a:gd name="T24" fmla="*/ 2147483647 w 2320"/>
              <a:gd name="T25" fmla="*/ 2147483647 h 513"/>
              <a:gd name="T26" fmla="*/ 2147483647 w 2320"/>
              <a:gd name="T27" fmla="*/ 2147483647 h 513"/>
              <a:gd name="T28" fmla="*/ 2147483647 w 2320"/>
              <a:gd name="T29" fmla="*/ 2147483647 h 513"/>
              <a:gd name="T30" fmla="*/ 2147483647 w 2320"/>
              <a:gd name="T31" fmla="*/ 2147483647 h 513"/>
              <a:gd name="T32" fmla="*/ 2147483647 w 2320"/>
              <a:gd name="T33" fmla="*/ 2147483647 h 513"/>
              <a:gd name="T34" fmla="*/ 2147483647 w 2320"/>
              <a:gd name="T35" fmla="*/ 2147483647 h 513"/>
              <a:gd name="T36" fmla="*/ 2147483647 w 2320"/>
              <a:gd name="T37" fmla="*/ 2147483647 h 513"/>
              <a:gd name="T38" fmla="*/ 2147483647 w 2320"/>
              <a:gd name="T39" fmla="*/ 2147483647 h 513"/>
              <a:gd name="T40" fmla="*/ 2147483647 w 2320"/>
              <a:gd name="T41" fmla="*/ 2147483647 h 513"/>
              <a:gd name="T42" fmla="*/ 2147483647 w 2320"/>
              <a:gd name="T43" fmla="*/ 2147483647 h 513"/>
              <a:gd name="T44" fmla="*/ 2147483647 w 2320"/>
              <a:gd name="T45" fmla="*/ 2147483647 h 513"/>
              <a:gd name="T46" fmla="*/ 2147483647 w 2320"/>
              <a:gd name="T47" fmla="*/ 2147483647 h 513"/>
              <a:gd name="T48" fmla="*/ 2147483647 w 2320"/>
              <a:gd name="T49" fmla="*/ 2147483647 h 513"/>
              <a:gd name="T50" fmla="*/ 2147483647 w 2320"/>
              <a:gd name="T51" fmla="*/ 2147483647 h 513"/>
              <a:gd name="T52" fmla="*/ 2147483647 w 2320"/>
              <a:gd name="T53" fmla="*/ 2147483647 h 513"/>
              <a:gd name="T54" fmla="*/ 2147483647 w 2320"/>
              <a:gd name="T55" fmla="*/ 2147483647 h 513"/>
              <a:gd name="T56" fmla="*/ 2147483647 w 2320"/>
              <a:gd name="T57" fmla="*/ 2147483647 h 513"/>
              <a:gd name="T58" fmla="*/ 2147483647 w 2320"/>
              <a:gd name="T59" fmla="*/ 2147483647 h 513"/>
              <a:gd name="T60" fmla="*/ 2147483647 w 2320"/>
              <a:gd name="T61" fmla="*/ 2147483647 h 513"/>
              <a:gd name="T62" fmla="*/ 2147483647 w 2320"/>
              <a:gd name="T63" fmla="*/ 2147483647 h 513"/>
              <a:gd name="T64" fmla="*/ 2147483647 w 2320"/>
              <a:gd name="T65" fmla="*/ 2147483647 h 513"/>
              <a:gd name="T66" fmla="*/ 2147483647 w 2320"/>
              <a:gd name="T67" fmla="*/ 2147483647 h 513"/>
              <a:gd name="T68" fmla="*/ 2147483647 w 2320"/>
              <a:gd name="T69" fmla="*/ 2147483647 h 5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0"/>
              <a:gd name="T106" fmla="*/ 0 h 513"/>
              <a:gd name="T107" fmla="*/ 2320 w 2320"/>
              <a:gd name="T108" fmla="*/ 513 h 5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0" h="513">
                <a:moveTo>
                  <a:pt x="0" y="513"/>
                </a:moveTo>
                <a:cubicBezTo>
                  <a:pt x="14" y="512"/>
                  <a:pt x="29" y="512"/>
                  <a:pt x="56" y="497"/>
                </a:cubicBezTo>
                <a:cubicBezTo>
                  <a:pt x="83" y="482"/>
                  <a:pt x="128" y="461"/>
                  <a:pt x="160" y="425"/>
                </a:cubicBezTo>
                <a:cubicBezTo>
                  <a:pt x="192" y="389"/>
                  <a:pt x="228" y="320"/>
                  <a:pt x="248" y="281"/>
                </a:cubicBezTo>
                <a:cubicBezTo>
                  <a:pt x="268" y="242"/>
                  <a:pt x="267" y="229"/>
                  <a:pt x="280" y="193"/>
                </a:cubicBezTo>
                <a:cubicBezTo>
                  <a:pt x="293" y="157"/>
                  <a:pt x="316" y="93"/>
                  <a:pt x="328" y="65"/>
                </a:cubicBezTo>
                <a:cubicBezTo>
                  <a:pt x="340" y="37"/>
                  <a:pt x="337" y="36"/>
                  <a:pt x="352" y="25"/>
                </a:cubicBezTo>
                <a:cubicBezTo>
                  <a:pt x="367" y="14"/>
                  <a:pt x="392" y="2"/>
                  <a:pt x="416" y="1"/>
                </a:cubicBezTo>
                <a:cubicBezTo>
                  <a:pt x="440" y="0"/>
                  <a:pt x="477" y="1"/>
                  <a:pt x="496" y="17"/>
                </a:cubicBezTo>
                <a:cubicBezTo>
                  <a:pt x="515" y="33"/>
                  <a:pt x="517" y="60"/>
                  <a:pt x="528" y="97"/>
                </a:cubicBezTo>
                <a:cubicBezTo>
                  <a:pt x="539" y="134"/>
                  <a:pt x="552" y="198"/>
                  <a:pt x="560" y="241"/>
                </a:cubicBezTo>
                <a:cubicBezTo>
                  <a:pt x="568" y="284"/>
                  <a:pt x="565" y="321"/>
                  <a:pt x="576" y="353"/>
                </a:cubicBezTo>
                <a:cubicBezTo>
                  <a:pt x="587" y="385"/>
                  <a:pt x="603" y="409"/>
                  <a:pt x="624" y="433"/>
                </a:cubicBezTo>
                <a:cubicBezTo>
                  <a:pt x="645" y="457"/>
                  <a:pt x="669" y="485"/>
                  <a:pt x="704" y="497"/>
                </a:cubicBezTo>
                <a:cubicBezTo>
                  <a:pt x="739" y="509"/>
                  <a:pt x="776" y="505"/>
                  <a:pt x="832" y="505"/>
                </a:cubicBezTo>
                <a:cubicBezTo>
                  <a:pt x="888" y="505"/>
                  <a:pt x="983" y="498"/>
                  <a:pt x="1040" y="497"/>
                </a:cubicBezTo>
                <a:cubicBezTo>
                  <a:pt x="1097" y="496"/>
                  <a:pt x="1141" y="501"/>
                  <a:pt x="1176" y="497"/>
                </a:cubicBezTo>
                <a:cubicBezTo>
                  <a:pt x="1211" y="493"/>
                  <a:pt x="1227" y="490"/>
                  <a:pt x="1248" y="473"/>
                </a:cubicBezTo>
                <a:cubicBezTo>
                  <a:pt x="1269" y="456"/>
                  <a:pt x="1287" y="428"/>
                  <a:pt x="1304" y="393"/>
                </a:cubicBezTo>
                <a:cubicBezTo>
                  <a:pt x="1321" y="358"/>
                  <a:pt x="1341" y="294"/>
                  <a:pt x="1352" y="265"/>
                </a:cubicBezTo>
                <a:cubicBezTo>
                  <a:pt x="1363" y="236"/>
                  <a:pt x="1364" y="234"/>
                  <a:pt x="1368" y="217"/>
                </a:cubicBezTo>
                <a:cubicBezTo>
                  <a:pt x="1372" y="200"/>
                  <a:pt x="1373" y="182"/>
                  <a:pt x="1376" y="161"/>
                </a:cubicBezTo>
                <a:cubicBezTo>
                  <a:pt x="1379" y="140"/>
                  <a:pt x="1373" y="110"/>
                  <a:pt x="1384" y="89"/>
                </a:cubicBezTo>
                <a:cubicBezTo>
                  <a:pt x="1395" y="68"/>
                  <a:pt x="1423" y="46"/>
                  <a:pt x="1440" y="33"/>
                </a:cubicBezTo>
                <a:cubicBezTo>
                  <a:pt x="1457" y="20"/>
                  <a:pt x="1464" y="13"/>
                  <a:pt x="1488" y="9"/>
                </a:cubicBezTo>
                <a:cubicBezTo>
                  <a:pt x="1512" y="5"/>
                  <a:pt x="1564" y="0"/>
                  <a:pt x="1584" y="9"/>
                </a:cubicBezTo>
                <a:cubicBezTo>
                  <a:pt x="1604" y="18"/>
                  <a:pt x="1597" y="33"/>
                  <a:pt x="1608" y="65"/>
                </a:cubicBezTo>
                <a:cubicBezTo>
                  <a:pt x="1619" y="97"/>
                  <a:pt x="1637" y="160"/>
                  <a:pt x="1648" y="201"/>
                </a:cubicBezTo>
                <a:cubicBezTo>
                  <a:pt x="1659" y="242"/>
                  <a:pt x="1664" y="281"/>
                  <a:pt x="1672" y="313"/>
                </a:cubicBezTo>
                <a:cubicBezTo>
                  <a:pt x="1680" y="345"/>
                  <a:pt x="1685" y="369"/>
                  <a:pt x="1696" y="393"/>
                </a:cubicBezTo>
                <a:cubicBezTo>
                  <a:pt x="1707" y="417"/>
                  <a:pt x="1717" y="438"/>
                  <a:pt x="1736" y="457"/>
                </a:cubicBezTo>
                <a:cubicBezTo>
                  <a:pt x="1755" y="476"/>
                  <a:pt x="1776" y="497"/>
                  <a:pt x="1808" y="505"/>
                </a:cubicBezTo>
                <a:cubicBezTo>
                  <a:pt x="1840" y="513"/>
                  <a:pt x="1868" y="505"/>
                  <a:pt x="1928" y="505"/>
                </a:cubicBezTo>
                <a:cubicBezTo>
                  <a:pt x="1988" y="505"/>
                  <a:pt x="2103" y="506"/>
                  <a:pt x="2168" y="505"/>
                </a:cubicBezTo>
                <a:cubicBezTo>
                  <a:pt x="2233" y="504"/>
                  <a:pt x="2276" y="500"/>
                  <a:pt x="2320" y="497"/>
                </a:cubicBezTo>
              </a:path>
            </a:pathLst>
          </a:custGeom>
          <a:noFill/>
          <a:ln w="38100">
            <a:solidFill>
              <a:schemeClr val="accent1"/>
            </a:solidFill>
            <a:round/>
            <a:headEnd/>
            <a:tailEnd/>
          </a:ln>
        </p:spPr>
        <p:txBody>
          <a:bodyPr/>
          <a:lstStyle/>
          <a:p>
            <a:endParaRPr lang="en-US"/>
          </a:p>
        </p:txBody>
      </p:sp>
      <p:sp>
        <p:nvSpPr>
          <p:cNvPr id="71696" name="Text Box 17"/>
          <p:cNvSpPr txBox="1">
            <a:spLocks noChangeArrowheads="1"/>
          </p:cNvSpPr>
          <p:nvPr/>
        </p:nvSpPr>
        <p:spPr bwMode="auto">
          <a:xfrm>
            <a:off x="1758950" y="3822700"/>
            <a:ext cx="844550" cy="369888"/>
          </a:xfrm>
          <a:prstGeom prst="rect">
            <a:avLst/>
          </a:prstGeom>
          <a:noFill/>
          <a:ln w="9525">
            <a:noFill/>
            <a:miter lim="800000"/>
            <a:headEnd/>
            <a:tailEnd/>
          </a:ln>
        </p:spPr>
        <p:txBody>
          <a:bodyPr wrap="none">
            <a:spAutoFit/>
          </a:bodyPr>
          <a:lstStyle/>
          <a:p>
            <a:r>
              <a:rPr lang="en" sz="1800">
                <a:latin typeface="Times New Roman" pitchFamily="18" charset="0"/>
              </a:rPr>
              <a:t>Slow</a:t>
            </a:r>
          </a:p>
        </p:txBody>
      </p:sp>
      <p:sp>
        <p:nvSpPr>
          <p:cNvPr id="72721" name="Text Box 18"/>
          <p:cNvSpPr txBox="1">
            <a:spLocks noChangeArrowheads="1"/>
          </p:cNvSpPr>
          <p:nvPr/>
        </p:nvSpPr>
        <p:spPr bwMode="auto">
          <a:xfrm>
            <a:off x="1365250" y="5194300"/>
            <a:ext cx="6011863" cy="369888"/>
          </a:xfrm>
          <a:prstGeom prst="rect">
            <a:avLst/>
          </a:prstGeom>
          <a:noFill/>
          <a:ln w="9525">
            <a:noFill/>
            <a:miter lim="800000"/>
            <a:headEnd/>
            <a:tailEnd/>
          </a:ln>
        </p:spPr>
        <p:txBody>
          <a:bodyPr wrap="none">
            <a:spAutoFit/>
          </a:bodyPr>
          <a:lstStyle/>
          <a:p>
            <a:pPr>
              <a:defRPr/>
            </a:pPr>
            <a:r>
              <a:rPr lang="en" sz="1800">
                <a:solidFill>
                  <a:srgbClr val="FF0000"/>
                </a:solidFill>
                <a:latin typeface="+mn-lt"/>
              </a:rPr>
              <a:t>Diabetic coma, drug-induced respiratory depression</a:t>
            </a:r>
          </a:p>
        </p:txBody>
      </p:sp>
      <p:sp>
        <p:nvSpPr>
          <p:cNvPr id="71698" name="Freeform 15"/>
          <p:cNvSpPr>
            <a:spLocks/>
          </p:cNvSpPr>
          <p:nvPr/>
        </p:nvSpPr>
        <p:spPr bwMode="auto">
          <a:xfrm>
            <a:off x="755650" y="4221163"/>
            <a:ext cx="3390900" cy="814387"/>
          </a:xfrm>
          <a:custGeom>
            <a:avLst/>
            <a:gdLst>
              <a:gd name="T0" fmla="*/ 0 w 2320"/>
              <a:gd name="T1" fmla="*/ 2147483647 h 513"/>
              <a:gd name="T2" fmla="*/ 2147483647 w 2320"/>
              <a:gd name="T3" fmla="*/ 2147483647 h 513"/>
              <a:gd name="T4" fmla="*/ 2147483647 w 2320"/>
              <a:gd name="T5" fmla="*/ 2147483647 h 513"/>
              <a:gd name="T6" fmla="*/ 2147483647 w 2320"/>
              <a:gd name="T7" fmla="*/ 2147483647 h 513"/>
              <a:gd name="T8" fmla="*/ 2147483647 w 2320"/>
              <a:gd name="T9" fmla="*/ 2147483647 h 513"/>
              <a:gd name="T10" fmla="*/ 2147483647 w 2320"/>
              <a:gd name="T11" fmla="*/ 2147483647 h 513"/>
              <a:gd name="T12" fmla="*/ 2147483647 w 2320"/>
              <a:gd name="T13" fmla="*/ 2147483647 h 513"/>
              <a:gd name="T14" fmla="*/ 2147483647 w 2320"/>
              <a:gd name="T15" fmla="*/ 2147483647 h 513"/>
              <a:gd name="T16" fmla="*/ 2147483647 w 2320"/>
              <a:gd name="T17" fmla="*/ 2147483647 h 513"/>
              <a:gd name="T18" fmla="*/ 2147483647 w 2320"/>
              <a:gd name="T19" fmla="*/ 2147483647 h 513"/>
              <a:gd name="T20" fmla="*/ 2147483647 w 2320"/>
              <a:gd name="T21" fmla="*/ 2147483647 h 513"/>
              <a:gd name="T22" fmla="*/ 2147483647 w 2320"/>
              <a:gd name="T23" fmla="*/ 2147483647 h 513"/>
              <a:gd name="T24" fmla="*/ 2147483647 w 2320"/>
              <a:gd name="T25" fmla="*/ 2147483647 h 513"/>
              <a:gd name="T26" fmla="*/ 2147483647 w 2320"/>
              <a:gd name="T27" fmla="*/ 2147483647 h 513"/>
              <a:gd name="T28" fmla="*/ 2147483647 w 2320"/>
              <a:gd name="T29" fmla="*/ 2147483647 h 513"/>
              <a:gd name="T30" fmla="*/ 2147483647 w 2320"/>
              <a:gd name="T31" fmla="*/ 2147483647 h 513"/>
              <a:gd name="T32" fmla="*/ 2147483647 w 2320"/>
              <a:gd name="T33" fmla="*/ 2147483647 h 513"/>
              <a:gd name="T34" fmla="*/ 2147483647 w 2320"/>
              <a:gd name="T35" fmla="*/ 2147483647 h 513"/>
              <a:gd name="T36" fmla="*/ 2147483647 w 2320"/>
              <a:gd name="T37" fmla="*/ 2147483647 h 513"/>
              <a:gd name="T38" fmla="*/ 2147483647 w 2320"/>
              <a:gd name="T39" fmla="*/ 2147483647 h 513"/>
              <a:gd name="T40" fmla="*/ 2147483647 w 2320"/>
              <a:gd name="T41" fmla="*/ 2147483647 h 513"/>
              <a:gd name="T42" fmla="*/ 2147483647 w 2320"/>
              <a:gd name="T43" fmla="*/ 2147483647 h 513"/>
              <a:gd name="T44" fmla="*/ 2147483647 w 2320"/>
              <a:gd name="T45" fmla="*/ 2147483647 h 513"/>
              <a:gd name="T46" fmla="*/ 2147483647 w 2320"/>
              <a:gd name="T47" fmla="*/ 2147483647 h 513"/>
              <a:gd name="T48" fmla="*/ 2147483647 w 2320"/>
              <a:gd name="T49" fmla="*/ 2147483647 h 513"/>
              <a:gd name="T50" fmla="*/ 2147483647 w 2320"/>
              <a:gd name="T51" fmla="*/ 2147483647 h 513"/>
              <a:gd name="T52" fmla="*/ 2147483647 w 2320"/>
              <a:gd name="T53" fmla="*/ 2147483647 h 513"/>
              <a:gd name="T54" fmla="*/ 2147483647 w 2320"/>
              <a:gd name="T55" fmla="*/ 2147483647 h 513"/>
              <a:gd name="T56" fmla="*/ 2147483647 w 2320"/>
              <a:gd name="T57" fmla="*/ 2147483647 h 513"/>
              <a:gd name="T58" fmla="*/ 2147483647 w 2320"/>
              <a:gd name="T59" fmla="*/ 2147483647 h 513"/>
              <a:gd name="T60" fmla="*/ 2147483647 w 2320"/>
              <a:gd name="T61" fmla="*/ 2147483647 h 513"/>
              <a:gd name="T62" fmla="*/ 2147483647 w 2320"/>
              <a:gd name="T63" fmla="*/ 2147483647 h 513"/>
              <a:gd name="T64" fmla="*/ 2147483647 w 2320"/>
              <a:gd name="T65" fmla="*/ 2147483647 h 513"/>
              <a:gd name="T66" fmla="*/ 2147483647 w 2320"/>
              <a:gd name="T67" fmla="*/ 2147483647 h 513"/>
              <a:gd name="T68" fmla="*/ 2147483647 w 2320"/>
              <a:gd name="T69" fmla="*/ 2147483647 h 5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0"/>
              <a:gd name="T106" fmla="*/ 0 h 513"/>
              <a:gd name="T107" fmla="*/ 2320 w 2320"/>
              <a:gd name="T108" fmla="*/ 513 h 5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0" h="513">
                <a:moveTo>
                  <a:pt x="0" y="513"/>
                </a:moveTo>
                <a:cubicBezTo>
                  <a:pt x="14" y="512"/>
                  <a:pt x="29" y="512"/>
                  <a:pt x="56" y="497"/>
                </a:cubicBezTo>
                <a:cubicBezTo>
                  <a:pt x="83" y="482"/>
                  <a:pt x="128" y="461"/>
                  <a:pt x="160" y="425"/>
                </a:cubicBezTo>
                <a:cubicBezTo>
                  <a:pt x="192" y="389"/>
                  <a:pt x="228" y="320"/>
                  <a:pt x="248" y="281"/>
                </a:cubicBezTo>
                <a:cubicBezTo>
                  <a:pt x="268" y="242"/>
                  <a:pt x="267" y="229"/>
                  <a:pt x="280" y="193"/>
                </a:cubicBezTo>
                <a:cubicBezTo>
                  <a:pt x="293" y="157"/>
                  <a:pt x="316" y="93"/>
                  <a:pt x="328" y="65"/>
                </a:cubicBezTo>
                <a:cubicBezTo>
                  <a:pt x="340" y="37"/>
                  <a:pt x="337" y="36"/>
                  <a:pt x="352" y="25"/>
                </a:cubicBezTo>
                <a:cubicBezTo>
                  <a:pt x="367" y="14"/>
                  <a:pt x="392" y="2"/>
                  <a:pt x="416" y="1"/>
                </a:cubicBezTo>
                <a:cubicBezTo>
                  <a:pt x="440" y="0"/>
                  <a:pt x="477" y="1"/>
                  <a:pt x="496" y="17"/>
                </a:cubicBezTo>
                <a:cubicBezTo>
                  <a:pt x="515" y="33"/>
                  <a:pt x="517" y="60"/>
                  <a:pt x="528" y="97"/>
                </a:cubicBezTo>
                <a:cubicBezTo>
                  <a:pt x="539" y="134"/>
                  <a:pt x="552" y="198"/>
                  <a:pt x="560" y="241"/>
                </a:cubicBezTo>
                <a:cubicBezTo>
                  <a:pt x="568" y="284"/>
                  <a:pt x="565" y="321"/>
                  <a:pt x="576" y="353"/>
                </a:cubicBezTo>
                <a:cubicBezTo>
                  <a:pt x="587" y="385"/>
                  <a:pt x="603" y="409"/>
                  <a:pt x="624" y="433"/>
                </a:cubicBezTo>
                <a:cubicBezTo>
                  <a:pt x="645" y="457"/>
                  <a:pt x="669" y="485"/>
                  <a:pt x="704" y="497"/>
                </a:cubicBezTo>
                <a:cubicBezTo>
                  <a:pt x="739" y="509"/>
                  <a:pt x="776" y="505"/>
                  <a:pt x="832" y="505"/>
                </a:cubicBezTo>
                <a:cubicBezTo>
                  <a:pt x="888" y="505"/>
                  <a:pt x="983" y="498"/>
                  <a:pt x="1040" y="497"/>
                </a:cubicBezTo>
                <a:cubicBezTo>
                  <a:pt x="1097" y="496"/>
                  <a:pt x="1141" y="501"/>
                  <a:pt x="1176" y="497"/>
                </a:cubicBezTo>
                <a:cubicBezTo>
                  <a:pt x="1211" y="493"/>
                  <a:pt x="1227" y="490"/>
                  <a:pt x="1248" y="473"/>
                </a:cubicBezTo>
                <a:cubicBezTo>
                  <a:pt x="1269" y="456"/>
                  <a:pt x="1287" y="428"/>
                  <a:pt x="1304" y="393"/>
                </a:cubicBezTo>
                <a:cubicBezTo>
                  <a:pt x="1321" y="358"/>
                  <a:pt x="1341" y="294"/>
                  <a:pt x="1352" y="265"/>
                </a:cubicBezTo>
                <a:cubicBezTo>
                  <a:pt x="1363" y="236"/>
                  <a:pt x="1364" y="234"/>
                  <a:pt x="1368" y="217"/>
                </a:cubicBezTo>
                <a:cubicBezTo>
                  <a:pt x="1372" y="200"/>
                  <a:pt x="1373" y="182"/>
                  <a:pt x="1376" y="161"/>
                </a:cubicBezTo>
                <a:cubicBezTo>
                  <a:pt x="1379" y="140"/>
                  <a:pt x="1373" y="110"/>
                  <a:pt x="1384" y="89"/>
                </a:cubicBezTo>
                <a:cubicBezTo>
                  <a:pt x="1395" y="68"/>
                  <a:pt x="1423" y="46"/>
                  <a:pt x="1440" y="33"/>
                </a:cubicBezTo>
                <a:cubicBezTo>
                  <a:pt x="1457" y="20"/>
                  <a:pt x="1464" y="13"/>
                  <a:pt x="1488" y="9"/>
                </a:cubicBezTo>
                <a:cubicBezTo>
                  <a:pt x="1512" y="5"/>
                  <a:pt x="1564" y="0"/>
                  <a:pt x="1584" y="9"/>
                </a:cubicBezTo>
                <a:cubicBezTo>
                  <a:pt x="1604" y="18"/>
                  <a:pt x="1597" y="33"/>
                  <a:pt x="1608" y="65"/>
                </a:cubicBezTo>
                <a:cubicBezTo>
                  <a:pt x="1619" y="97"/>
                  <a:pt x="1637" y="160"/>
                  <a:pt x="1648" y="201"/>
                </a:cubicBezTo>
                <a:cubicBezTo>
                  <a:pt x="1659" y="242"/>
                  <a:pt x="1664" y="281"/>
                  <a:pt x="1672" y="313"/>
                </a:cubicBezTo>
                <a:cubicBezTo>
                  <a:pt x="1680" y="345"/>
                  <a:pt x="1685" y="369"/>
                  <a:pt x="1696" y="393"/>
                </a:cubicBezTo>
                <a:cubicBezTo>
                  <a:pt x="1707" y="417"/>
                  <a:pt x="1717" y="438"/>
                  <a:pt x="1736" y="457"/>
                </a:cubicBezTo>
                <a:cubicBezTo>
                  <a:pt x="1755" y="476"/>
                  <a:pt x="1776" y="497"/>
                  <a:pt x="1808" y="505"/>
                </a:cubicBezTo>
                <a:cubicBezTo>
                  <a:pt x="1840" y="513"/>
                  <a:pt x="1868" y="505"/>
                  <a:pt x="1928" y="505"/>
                </a:cubicBezTo>
                <a:cubicBezTo>
                  <a:pt x="1988" y="505"/>
                  <a:pt x="2103" y="506"/>
                  <a:pt x="2168" y="505"/>
                </a:cubicBezTo>
                <a:cubicBezTo>
                  <a:pt x="2233" y="504"/>
                  <a:pt x="2276" y="500"/>
                  <a:pt x="2320" y="497"/>
                </a:cubicBezTo>
              </a:path>
            </a:pathLst>
          </a:custGeom>
          <a:noFill/>
          <a:ln w="38100">
            <a:solidFill>
              <a:schemeClr val="accent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806450" y="404813"/>
            <a:ext cx="8229600" cy="1143000"/>
          </a:xfrm>
          <a:noFill/>
        </p:spPr>
        <p:txBody>
          <a:bodyPr/>
          <a:lstStyle/>
          <a:p>
            <a:pPr eaLnBrk="1" hangingPunct="1"/>
            <a:r>
              <a:rPr lang="en" sz="4000" b="1" smtClean="0">
                <a:solidFill>
                  <a:schemeClr val="tx1"/>
                </a:solidFill>
              </a:rPr>
              <a:t>Chest examination</a:t>
            </a:r>
          </a:p>
        </p:txBody>
      </p:sp>
      <p:sp>
        <p:nvSpPr>
          <p:cNvPr id="72707" name="Rectangle 3"/>
          <p:cNvSpPr>
            <a:spLocks noGrp="1" noChangeArrowheads="1"/>
          </p:cNvSpPr>
          <p:nvPr>
            <p:ph idx="1"/>
          </p:nvPr>
        </p:nvSpPr>
        <p:spPr>
          <a:xfrm>
            <a:off x="457200" y="2352675"/>
            <a:ext cx="8229600" cy="4389438"/>
          </a:xfrm>
        </p:spPr>
        <p:txBody>
          <a:bodyPr/>
          <a:lstStyle/>
          <a:p>
            <a:pPr eaLnBrk="1" hangingPunct="1"/>
            <a:r>
              <a:rPr lang="en" sz="2800" smtClean="0"/>
              <a:t>General approach to the patient</a:t>
            </a:r>
          </a:p>
          <a:p>
            <a:pPr eaLnBrk="1" hangingPunct="1"/>
            <a:r>
              <a:rPr lang="en" sz="2800" smtClean="0"/>
              <a:t>Inspection</a:t>
            </a:r>
          </a:p>
          <a:p>
            <a:pPr eaLnBrk="1" hangingPunct="1"/>
            <a:r>
              <a:rPr lang="en" sz="2800" smtClean="0">
                <a:solidFill>
                  <a:srgbClr val="FF0000"/>
                </a:solidFill>
              </a:rPr>
              <a:t>Palpation</a:t>
            </a:r>
          </a:p>
          <a:p>
            <a:pPr eaLnBrk="1" hangingPunct="1"/>
            <a:r>
              <a:rPr lang="en" sz="2800" smtClean="0"/>
              <a:t>Percussion</a:t>
            </a:r>
          </a:p>
          <a:p>
            <a:pPr eaLnBrk="1" hangingPunct="1"/>
            <a:r>
              <a:rPr lang="en" sz="2800" smtClean="0"/>
              <a:t>Auscultation</a:t>
            </a:r>
          </a:p>
          <a:p>
            <a:pPr eaLnBrk="1" hangingPunct="1"/>
            <a:endParaRPr lang="en-US" sz="280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eaLnBrk="1" hangingPunct="1"/>
            <a:r>
              <a:rPr lang="en" sz="4000" b="1" dirty="0" smtClean="0">
                <a:solidFill>
                  <a:schemeClr val="tx1"/>
                </a:solidFill>
              </a:rPr>
              <a:t>Palpation </a:t>
            </a:r>
            <a:r>
              <a:rPr lang="sr-Latn-RS" sz="4000" b="1" dirty="0" smtClean="0">
                <a:solidFill>
                  <a:schemeClr val="tx1"/>
                </a:solidFill>
              </a:rPr>
              <a:t>of the </a:t>
            </a:r>
            <a:r>
              <a:rPr lang="en" sz="4000" b="1" dirty="0" smtClean="0">
                <a:solidFill>
                  <a:schemeClr val="tx1"/>
                </a:solidFill>
              </a:rPr>
              <a:t>chest</a:t>
            </a:r>
          </a:p>
        </p:txBody>
      </p:sp>
      <p:sp>
        <p:nvSpPr>
          <p:cNvPr id="73731" name="Content Placeholder 2"/>
          <p:cNvSpPr>
            <a:spLocks noGrp="1"/>
          </p:cNvSpPr>
          <p:nvPr>
            <p:ph idx="1"/>
          </p:nvPr>
        </p:nvSpPr>
        <p:spPr>
          <a:xfrm>
            <a:off x="457200" y="2568575"/>
            <a:ext cx="8229600" cy="4389438"/>
          </a:xfrm>
        </p:spPr>
        <p:txBody>
          <a:bodyPr/>
          <a:lstStyle/>
          <a:p>
            <a:pPr eaLnBrk="1" hangingPunct="1"/>
            <a:r>
              <a:rPr lang="en" dirty="0" smtClean="0"/>
              <a:t>Changes in the condition of the musculature and subcutaneous tissue</a:t>
            </a:r>
          </a:p>
          <a:p>
            <a:pPr eaLnBrk="1" hangingPunct="1"/>
            <a:r>
              <a:rPr lang="sr-Latn-RS" dirty="0"/>
              <a:t>P</a:t>
            </a:r>
            <a:r>
              <a:rPr lang="en" dirty="0" smtClean="0"/>
              <a:t>osition of the trachea</a:t>
            </a:r>
          </a:p>
          <a:p>
            <a:pPr eaLnBrk="1" hangingPunct="1"/>
            <a:r>
              <a:rPr lang="en" dirty="0" smtClean="0"/>
              <a:t>Top of the heart</a:t>
            </a:r>
          </a:p>
          <a:p>
            <a:pPr eaLnBrk="1" hangingPunct="1"/>
            <a:r>
              <a:rPr lang="en" dirty="0" smtClean="0"/>
              <a:t>Chest vibrations</a:t>
            </a:r>
          </a:p>
          <a:p>
            <a:pPr eaLnBrk="1" hangingPunct="1"/>
            <a:endParaRPr lang="en-US" dirty="0"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044575" y="333375"/>
            <a:ext cx="8496300" cy="1143000"/>
          </a:xfrm>
          <a:noFill/>
        </p:spPr>
        <p:txBody>
          <a:bodyPr/>
          <a:lstStyle/>
          <a:p>
            <a:pPr eaLnBrk="1" hangingPunct="1"/>
            <a:r>
              <a:rPr lang="en" sz="4000" b="1" dirty="0" smtClean="0">
                <a:solidFill>
                  <a:schemeClr val="tx1"/>
                </a:solidFill>
              </a:rPr>
              <a:t>Dislocation </a:t>
            </a:r>
            <a:r>
              <a:rPr lang="sr-Latn-RS" sz="4000" b="1" dirty="0" smtClean="0">
                <a:solidFill>
                  <a:schemeClr val="tx1"/>
                </a:solidFill>
              </a:rPr>
              <a:t>of the</a:t>
            </a:r>
            <a:r>
              <a:rPr lang="en" sz="4000" b="1" dirty="0" smtClean="0">
                <a:solidFill>
                  <a:schemeClr val="tx1"/>
                </a:solidFill>
              </a:rPr>
              <a:t> trachea</a:t>
            </a:r>
          </a:p>
        </p:txBody>
      </p:sp>
      <p:sp>
        <p:nvSpPr>
          <p:cNvPr id="74755" name="Rectangle 3"/>
          <p:cNvSpPr>
            <a:spLocks noGrp="1" noChangeArrowheads="1"/>
          </p:cNvSpPr>
          <p:nvPr>
            <p:ph idx="1"/>
          </p:nvPr>
        </p:nvSpPr>
        <p:spPr>
          <a:xfrm>
            <a:off x="179388" y="1981200"/>
            <a:ext cx="8785225" cy="4114800"/>
          </a:xfrm>
        </p:spPr>
        <p:txBody>
          <a:bodyPr/>
          <a:lstStyle/>
          <a:p>
            <a:pPr eaLnBrk="1" hangingPunct="1">
              <a:lnSpc>
                <a:spcPct val="90000"/>
              </a:lnSpc>
            </a:pPr>
            <a:r>
              <a:rPr lang="en" sz="2800" dirty="0" smtClean="0"/>
              <a:t>Displacement </a:t>
            </a:r>
            <a:r>
              <a:rPr lang="sr-Latn-RS" sz="2800" dirty="0" smtClean="0"/>
              <a:t>of </a:t>
            </a:r>
            <a:r>
              <a:rPr lang="en" sz="2800" dirty="0" smtClean="0"/>
              <a:t>mediastinum </a:t>
            </a:r>
            <a:r>
              <a:rPr lang="sr-Latn-RS" sz="2800" dirty="0" smtClean="0"/>
              <a:t>in</a:t>
            </a:r>
            <a:r>
              <a:rPr lang="en" sz="2800" dirty="0" smtClean="0"/>
              <a:t> side is pathological finding</a:t>
            </a:r>
            <a:endParaRPr lang="sr-Latn-CS" sz="2800" dirty="0" smtClean="0"/>
          </a:p>
          <a:p>
            <a:pPr eaLnBrk="1" hangingPunct="1">
              <a:lnSpc>
                <a:spcPct val="90000"/>
              </a:lnSpc>
            </a:pPr>
            <a:r>
              <a:rPr lang="en" sz="2800" dirty="0" smtClean="0">
                <a:solidFill>
                  <a:srgbClr val="FF0000"/>
                </a:solidFill>
              </a:rPr>
              <a:t>Movement of the trachea towards the side of the disorder </a:t>
            </a:r>
            <a:r>
              <a:rPr lang="en" sz="2800" dirty="0" smtClean="0"/>
              <a:t>in: </a:t>
            </a:r>
            <a:r>
              <a:rPr lang="en" sz="2800" b="1" dirty="0" smtClean="0"/>
              <a:t>atelectasis, fibrosis, agenesis</a:t>
            </a:r>
            <a:r>
              <a:rPr lang="sr-Latn-RS" sz="2800" b="1" dirty="0" smtClean="0"/>
              <a:t> of the</a:t>
            </a:r>
            <a:r>
              <a:rPr lang="en" sz="2800" b="1" dirty="0" smtClean="0"/>
              <a:t> lungs, surgery resections, pleural fibrosis</a:t>
            </a:r>
            <a:endParaRPr lang="sr-Latn-CS" sz="2800" b="1" dirty="0" smtClean="0"/>
          </a:p>
          <a:p>
            <a:pPr eaLnBrk="1" hangingPunct="1">
              <a:lnSpc>
                <a:spcPct val="90000"/>
              </a:lnSpc>
            </a:pPr>
            <a:r>
              <a:rPr lang="en" sz="2800" dirty="0" smtClean="0">
                <a:solidFill>
                  <a:srgbClr val="FF0000"/>
                </a:solidFill>
              </a:rPr>
              <a:t>Displacement of the trachea to the opposite side </a:t>
            </a:r>
            <a:r>
              <a:rPr lang="sr-Latn-RS" sz="2800" dirty="0" smtClean="0">
                <a:solidFill>
                  <a:srgbClr val="FF0000"/>
                </a:solidFill>
              </a:rPr>
              <a:t>in</a:t>
            </a:r>
            <a:r>
              <a:rPr lang="en" sz="2800" dirty="0" smtClean="0"/>
              <a:t>:</a:t>
            </a:r>
          </a:p>
          <a:p>
            <a:pPr eaLnBrk="1" hangingPunct="1">
              <a:lnSpc>
                <a:spcPct val="90000"/>
              </a:lnSpc>
              <a:buFontTx/>
              <a:buNone/>
            </a:pPr>
            <a:r>
              <a:rPr lang="en" sz="2800" b="1" dirty="0" smtClean="0"/>
              <a:t>pleural effusions, pneumothorax, large tumors mass</a:t>
            </a:r>
            <a:endParaRPr lang="sr-Latn-CS" sz="2800" b="1" dirty="0" smtClean="0"/>
          </a:p>
          <a:p>
            <a:pPr eaLnBrk="1" hangingPunct="1">
              <a:lnSpc>
                <a:spcPct val="90000"/>
              </a:lnSpc>
              <a:buFontTx/>
              <a:buNone/>
            </a:pPr>
            <a:endParaRPr lang="en-US" sz="2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rrowheads="1"/>
          </p:cNvPicPr>
          <p:nvPr/>
        </p:nvPicPr>
        <p:blipFill>
          <a:blip r:embed="rId3"/>
          <a:srcRect/>
          <a:stretch>
            <a:fillRect/>
          </a:stretch>
        </p:blipFill>
        <p:spPr bwMode="auto">
          <a:xfrm>
            <a:off x="1235075" y="71438"/>
            <a:ext cx="6686550" cy="6610350"/>
          </a:xfrm>
          <a:prstGeom prst="rect">
            <a:avLst/>
          </a:prstGeom>
          <a:noFill/>
          <a:ln w="9525">
            <a:noFill/>
            <a:miter lim="800000"/>
            <a:headEnd/>
            <a:tailEnd/>
          </a:ln>
        </p:spPr>
      </p:pic>
      <p:sp>
        <p:nvSpPr>
          <p:cNvPr id="12291" name="Left Arrow 3"/>
          <p:cNvSpPr>
            <a:spLocks noChangeArrowheads="1"/>
          </p:cNvSpPr>
          <p:nvPr/>
        </p:nvSpPr>
        <p:spPr bwMode="auto">
          <a:xfrm>
            <a:off x="4932363" y="1557338"/>
            <a:ext cx="3024187" cy="1008062"/>
          </a:xfrm>
          <a:prstGeom prst="leftArrow">
            <a:avLst>
              <a:gd name="adj1" fmla="val 50000"/>
              <a:gd name="adj2" fmla="val 50000"/>
            </a:avLst>
          </a:prstGeom>
          <a:solidFill>
            <a:schemeClr val="bg2"/>
          </a:solidFill>
          <a:ln w="12700" algn="ctr">
            <a:solidFill>
              <a:schemeClr val="tx1"/>
            </a:solidFill>
            <a:round/>
            <a:headEnd type="none" w="sm" len="sm"/>
            <a:tailEnd type="none" w="sm" len="sm"/>
          </a:ln>
        </p:spPr>
        <p:txBody>
          <a:bodyPr/>
          <a:lstStyle/>
          <a:p>
            <a:pPr>
              <a:defRPr/>
            </a:pPr>
            <a:r>
              <a:rPr lang="en" sz="1400" b="0" dirty="0" smtClean="0">
                <a:latin typeface="+mn-lt"/>
              </a:rPr>
              <a:t>L</a:t>
            </a:r>
            <a:r>
              <a:rPr lang="sr-Latn-RS" sz="1400" b="0" dirty="0" smtClean="0">
                <a:latin typeface="+mn-lt"/>
              </a:rPr>
              <a:t>ewis</a:t>
            </a:r>
            <a:r>
              <a:rPr lang="en" sz="1400" b="0" dirty="0" smtClean="0">
                <a:latin typeface="+mn-lt"/>
              </a:rPr>
              <a:t> angle</a:t>
            </a:r>
            <a:r>
              <a:rPr lang="sr-Latn-RS" sz="1400" b="0" dirty="0" smtClean="0">
                <a:latin typeface="+mn-lt"/>
              </a:rPr>
              <a:t> – </a:t>
            </a:r>
            <a:r>
              <a:rPr lang="en" sz="1400" b="0" dirty="0" smtClean="0">
                <a:latin typeface="+mn-lt"/>
              </a:rPr>
              <a:t>connection</a:t>
            </a:r>
            <a:r>
              <a:rPr lang="sr-Latn-RS" sz="1400" b="0" dirty="0" smtClean="0">
                <a:latin typeface="+mn-lt"/>
              </a:rPr>
              <a:t> between the</a:t>
            </a:r>
            <a:r>
              <a:rPr lang="en" sz="1400" b="0" dirty="0" smtClean="0">
                <a:latin typeface="+mn-lt"/>
              </a:rPr>
              <a:t> </a:t>
            </a:r>
            <a:r>
              <a:rPr lang="en" sz="1400" b="0" dirty="0">
                <a:latin typeface="+mn-lt"/>
              </a:rPr>
              <a:t>manubrium and </a:t>
            </a:r>
            <a:r>
              <a:rPr lang="sr-Latn-RS" sz="1400" b="0" dirty="0" smtClean="0">
                <a:latin typeface="+mn-lt"/>
              </a:rPr>
              <a:t>the </a:t>
            </a:r>
            <a:r>
              <a:rPr lang="en" sz="1400" b="0" dirty="0" smtClean="0">
                <a:latin typeface="+mn-lt"/>
              </a:rPr>
              <a:t>corpus</a:t>
            </a:r>
            <a:endParaRPr lang="en-US" sz="1400" b="0" dirty="0">
              <a:latin typeface="+mn-lt"/>
            </a:endParaRPr>
          </a:p>
        </p:txBody>
      </p:sp>
      <p:sp>
        <p:nvSpPr>
          <p:cNvPr id="5" name="Left Arrow 4"/>
          <p:cNvSpPr>
            <a:spLocks noChangeArrowheads="1"/>
          </p:cNvSpPr>
          <p:nvPr/>
        </p:nvSpPr>
        <p:spPr bwMode="auto">
          <a:xfrm>
            <a:off x="5003800" y="2675737"/>
            <a:ext cx="2952750" cy="1584325"/>
          </a:xfrm>
          <a:prstGeom prst="leftArrow">
            <a:avLst>
              <a:gd name="adj1" fmla="val 50000"/>
              <a:gd name="adj2" fmla="val 50001"/>
            </a:avLst>
          </a:prstGeom>
          <a:solidFill>
            <a:schemeClr val="bg2"/>
          </a:solidFill>
          <a:ln w="12700" algn="ctr">
            <a:solidFill>
              <a:schemeClr val="tx1"/>
            </a:solidFill>
            <a:round/>
            <a:headEnd type="none" w="sm" len="sm"/>
            <a:tailEnd type="none" w="sm" len="sm"/>
          </a:ln>
        </p:spPr>
        <p:txBody>
          <a:bodyPr/>
          <a:lstStyle/>
          <a:p>
            <a:pPr>
              <a:defRPr/>
            </a:pPr>
            <a:r>
              <a:rPr lang="en" sz="1400" b="0">
                <a:latin typeface="+mn-lt"/>
              </a:rPr>
              <a:t>The first 7 ribs are attached to the sternum by costal cartilages</a:t>
            </a:r>
          </a:p>
        </p:txBody>
      </p:sp>
      <p:sp>
        <p:nvSpPr>
          <p:cNvPr id="6" name="Right Arrow 5"/>
          <p:cNvSpPr>
            <a:spLocks noChangeArrowheads="1"/>
          </p:cNvSpPr>
          <p:nvPr/>
        </p:nvSpPr>
        <p:spPr bwMode="auto">
          <a:xfrm>
            <a:off x="107950" y="4292600"/>
            <a:ext cx="3095625" cy="1439863"/>
          </a:xfrm>
          <a:prstGeom prst="rightArrow">
            <a:avLst>
              <a:gd name="adj1" fmla="val 50000"/>
              <a:gd name="adj2" fmla="val 49996"/>
            </a:avLst>
          </a:prstGeom>
          <a:solidFill>
            <a:schemeClr val="bg2"/>
          </a:solidFill>
          <a:ln w="12700" algn="ctr">
            <a:solidFill>
              <a:schemeClr val="tx1"/>
            </a:solidFill>
            <a:round/>
            <a:headEnd type="none" w="sm" len="sm"/>
            <a:tailEnd type="none" w="sm" len="sm"/>
          </a:ln>
        </p:spPr>
        <p:txBody>
          <a:bodyPr/>
          <a:lstStyle/>
          <a:p>
            <a:pPr>
              <a:defRPr/>
            </a:pPr>
            <a:r>
              <a:rPr lang="en" sz="1400" b="0">
                <a:latin typeface="+mn-lt"/>
              </a:rPr>
              <a:t>11 and 12 ribs- no anterior attachments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rrowheads="1"/>
          </p:cNvPicPr>
          <p:nvPr/>
        </p:nvPicPr>
        <p:blipFill>
          <a:blip r:embed="rId3"/>
          <a:srcRect/>
          <a:stretch>
            <a:fillRect/>
          </a:stretch>
        </p:blipFill>
        <p:spPr bwMode="auto">
          <a:xfrm>
            <a:off x="-762000" y="0"/>
            <a:ext cx="10121900" cy="7119938"/>
          </a:xfrm>
          <a:prstGeom prst="rect">
            <a:avLst/>
          </a:prstGeom>
          <a:noFill/>
          <a:ln w="9525">
            <a:noFill/>
            <a:miter lim="800000"/>
            <a:headEnd/>
            <a:tailEnd/>
          </a:ln>
        </p:spPr>
      </p:pic>
      <p:sp>
        <p:nvSpPr>
          <p:cNvPr id="76803" name="Rectangle 3"/>
          <p:cNvSpPr>
            <a:spLocks noChangeArrowheads="1"/>
          </p:cNvSpPr>
          <p:nvPr/>
        </p:nvSpPr>
        <p:spPr bwMode="auto">
          <a:xfrm>
            <a:off x="2699792" y="5877272"/>
            <a:ext cx="5328592" cy="461962"/>
          </a:xfrm>
          <a:prstGeom prst="rect">
            <a:avLst/>
          </a:prstGeom>
          <a:solidFill>
            <a:schemeClr val="bg2"/>
          </a:solidFill>
          <a:ln w="9525">
            <a:noFill/>
            <a:miter lim="800000"/>
            <a:headEnd/>
            <a:tailEnd/>
          </a:ln>
        </p:spPr>
        <p:txBody>
          <a:bodyPr wrap="square" lIns="92075" tIns="46038" rIns="92075" bIns="46038">
            <a:spAutoFit/>
          </a:bodyPr>
          <a:lstStyle/>
          <a:p>
            <a:pPr>
              <a:defRPr/>
            </a:pPr>
            <a:r>
              <a:rPr lang="en" dirty="0">
                <a:latin typeface="+mn-lt"/>
              </a:rPr>
              <a:t>Displacement of the trachea to the right</a:t>
            </a:r>
          </a:p>
        </p:txBody>
      </p:sp>
      <p:sp>
        <p:nvSpPr>
          <p:cNvPr id="76804" name="Rounded Rectangle 3"/>
          <p:cNvSpPr>
            <a:spLocks noChangeArrowheads="1"/>
          </p:cNvSpPr>
          <p:nvPr/>
        </p:nvSpPr>
        <p:spPr bwMode="auto">
          <a:xfrm>
            <a:off x="5580063" y="2781300"/>
            <a:ext cx="3240409" cy="1584325"/>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en" sz="1800" dirty="0">
                <a:latin typeface="+mn-lt"/>
              </a:rPr>
              <a:t>Index finger </a:t>
            </a:r>
            <a:r>
              <a:rPr lang="sr-Latn-RS" sz="1800" dirty="0" smtClean="0">
                <a:latin typeface="+mn-lt"/>
              </a:rPr>
              <a:t>is</a:t>
            </a:r>
            <a:r>
              <a:rPr lang="en" sz="1800" dirty="0" smtClean="0">
                <a:latin typeface="+mn-lt"/>
              </a:rPr>
              <a:t> </a:t>
            </a:r>
            <a:r>
              <a:rPr lang="en" sz="1800" dirty="0">
                <a:latin typeface="+mn-lt"/>
              </a:rPr>
              <a:t>placed in the suprasternal pit </a:t>
            </a:r>
            <a:r>
              <a:rPr lang="sr-Latn-RS" sz="1800" dirty="0" smtClean="0">
                <a:latin typeface="+mn-lt"/>
              </a:rPr>
              <a:t>to</a:t>
            </a:r>
            <a:r>
              <a:rPr lang="en" sz="1800" dirty="0" smtClean="0">
                <a:latin typeface="+mn-lt"/>
              </a:rPr>
              <a:t> </a:t>
            </a:r>
            <a:r>
              <a:rPr lang="en" sz="1800" dirty="0">
                <a:latin typeface="+mn-lt"/>
              </a:rPr>
              <a:t>determine </a:t>
            </a:r>
            <a:r>
              <a:rPr lang="sr-Latn-RS" sz="1800" dirty="0" smtClean="0">
                <a:latin typeface="+mn-lt"/>
              </a:rPr>
              <a:t>the </a:t>
            </a:r>
            <a:r>
              <a:rPr lang="en" sz="1800" dirty="0" smtClean="0">
                <a:latin typeface="+mn-lt"/>
              </a:rPr>
              <a:t>position </a:t>
            </a:r>
            <a:r>
              <a:rPr lang="sr-Latn-RS" sz="1800" dirty="0" smtClean="0">
                <a:latin typeface="+mn-lt"/>
              </a:rPr>
              <a:t>of </a:t>
            </a:r>
            <a:r>
              <a:rPr lang="en" sz="1800" dirty="0" smtClean="0">
                <a:latin typeface="+mn-lt"/>
              </a:rPr>
              <a:t>cartilaginous </a:t>
            </a:r>
            <a:r>
              <a:rPr lang="en" sz="1800" dirty="0">
                <a:latin typeface="+mn-lt"/>
              </a:rPr>
              <a:t>rings in relation on the chest bone</a:t>
            </a:r>
            <a:endParaRPr lang="en-US" sz="1800" dirty="0">
              <a:latin typeface="+mn-l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Text Box 2"/>
          <p:cNvSpPr txBox="1">
            <a:spLocks noChangeArrowheads="1"/>
          </p:cNvSpPr>
          <p:nvPr/>
        </p:nvSpPr>
        <p:spPr bwMode="auto">
          <a:xfrm>
            <a:off x="461963" y="538163"/>
            <a:ext cx="5764212" cy="708025"/>
          </a:xfrm>
          <a:prstGeom prst="rect">
            <a:avLst/>
          </a:prstGeom>
          <a:noFill/>
          <a:ln w="9525">
            <a:noFill/>
            <a:miter lim="800000"/>
            <a:headEnd/>
            <a:tailEnd/>
          </a:ln>
          <a:effectLst/>
        </p:spPr>
        <p:txBody>
          <a:bodyPr wrap="none">
            <a:spAutoFit/>
          </a:bodyPr>
          <a:lstStyle/>
          <a:p>
            <a:pPr>
              <a:defRPr/>
            </a:pPr>
            <a:r>
              <a:rPr lang="en" sz="4000" dirty="0">
                <a:latin typeface="+mn-lt"/>
              </a:rPr>
              <a:t>Palpation of the chest :</a:t>
            </a:r>
          </a:p>
        </p:txBody>
      </p:sp>
      <p:grpSp>
        <p:nvGrpSpPr>
          <p:cNvPr id="76803" name="Group 6"/>
          <p:cNvGrpSpPr>
            <a:grpSpLocks/>
          </p:cNvGrpSpPr>
          <p:nvPr/>
        </p:nvGrpSpPr>
        <p:grpSpPr bwMode="auto">
          <a:xfrm>
            <a:off x="537518" y="2060848"/>
            <a:ext cx="8074025" cy="708025"/>
            <a:chOff x="244" y="2297"/>
            <a:chExt cx="5086" cy="446"/>
          </a:xfrm>
        </p:grpSpPr>
        <p:sp>
          <p:nvSpPr>
            <p:cNvPr id="77830" name="Text Box 7"/>
            <p:cNvSpPr txBox="1">
              <a:spLocks noChangeArrowheads="1"/>
            </p:cNvSpPr>
            <p:nvPr/>
          </p:nvSpPr>
          <p:spPr bwMode="auto">
            <a:xfrm>
              <a:off x="340" y="2297"/>
              <a:ext cx="4990" cy="446"/>
            </a:xfrm>
            <a:prstGeom prst="rect">
              <a:avLst/>
            </a:prstGeom>
            <a:noFill/>
            <a:ln w="9525">
              <a:noFill/>
              <a:miter lim="800000"/>
              <a:headEnd/>
              <a:tailEnd/>
            </a:ln>
          </p:spPr>
          <p:txBody>
            <a:bodyPr>
              <a:spAutoFit/>
            </a:bodyPr>
            <a:lstStyle/>
            <a:p>
              <a:pPr>
                <a:defRPr/>
              </a:pPr>
              <a:r>
                <a:rPr lang="sr-Latn-RS" sz="2000" dirty="0" smtClean="0">
                  <a:latin typeface="+mn-lt"/>
                </a:rPr>
                <a:t>In</a:t>
              </a:r>
              <a:r>
                <a:rPr lang="en" sz="2000" dirty="0" smtClean="0">
                  <a:latin typeface="+mn-lt"/>
                </a:rPr>
                <a:t> </a:t>
              </a:r>
              <a:r>
                <a:rPr lang="en" sz="2000" dirty="0">
                  <a:latin typeface="+mn-lt"/>
                </a:rPr>
                <a:t>deep </a:t>
              </a:r>
              <a:r>
                <a:rPr lang="en" sz="2000" dirty="0" smtClean="0">
                  <a:latin typeface="+mn-lt"/>
                </a:rPr>
                <a:t>inhal</a:t>
              </a:r>
              <a:r>
                <a:rPr lang="sr-Latn-RS" sz="2000" dirty="0" smtClean="0">
                  <a:latin typeface="+mn-lt"/>
                </a:rPr>
                <a:t>ation the</a:t>
              </a:r>
              <a:r>
                <a:rPr lang="en" sz="2000" dirty="0" smtClean="0">
                  <a:latin typeface="+mn-lt"/>
                </a:rPr>
                <a:t> </a:t>
              </a:r>
              <a:r>
                <a:rPr lang="en" sz="2000" dirty="0">
                  <a:latin typeface="+mn-lt"/>
                </a:rPr>
                <a:t>thumbs </a:t>
              </a:r>
              <a:r>
                <a:rPr lang="sr-Latn-RS" sz="2000" dirty="0" smtClean="0">
                  <a:latin typeface="+mn-lt"/>
                </a:rPr>
                <a:t>are being </a:t>
              </a:r>
              <a:r>
                <a:rPr lang="en" sz="2000" dirty="0" smtClean="0">
                  <a:latin typeface="+mn-lt"/>
                </a:rPr>
                <a:t>separate</a:t>
              </a:r>
              <a:r>
                <a:rPr lang="sr-Latn-RS" sz="2000" dirty="0" smtClean="0">
                  <a:latin typeface="+mn-lt"/>
                </a:rPr>
                <a:t>d</a:t>
              </a:r>
              <a:r>
                <a:rPr lang="en" sz="2000" dirty="0" smtClean="0">
                  <a:latin typeface="+mn-lt"/>
                </a:rPr>
                <a:t>, </a:t>
              </a:r>
              <a:r>
                <a:rPr lang="sr-Latn-RS" sz="2000" dirty="0" smtClean="0">
                  <a:latin typeface="+mn-lt"/>
                </a:rPr>
                <a:t>this method </a:t>
              </a:r>
              <a:r>
                <a:rPr lang="en" sz="2000" dirty="0" smtClean="0">
                  <a:latin typeface="+mn-lt"/>
                </a:rPr>
                <a:t>evaluates respiratory</a:t>
              </a:r>
              <a:r>
                <a:rPr lang="sr-Latn-RS" sz="2000" dirty="0" smtClean="0">
                  <a:latin typeface="+mn-lt"/>
                </a:rPr>
                <a:t> </a:t>
              </a:r>
              <a:r>
                <a:rPr lang="en" sz="2000" dirty="0" smtClean="0">
                  <a:latin typeface="+mn-lt"/>
                </a:rPr>
                <a:t>movement</a:t>
              </a:r>
              <a:r>
                <a:rPr lang="sr-Latn-RS" sz="2000" dirty="0" smtClean="0">
                  <a:latin typeface="+mn-lt"/>
                </a:rPr>
                <a:t>s</a:t>
              </a:r>
              <a:r>
                <a:rPr lang="en" sz="2000" dirty="0" smtClean="0">
                  <a:latin typeface="+mn-lt"/>
                </a:rPr>
                <a:t>, </a:t>
              </a:r>
              <a:r>
                <a:rPr lang="en" sz="2000" dirty="0">
                  <a:latin typeface="+mn-lt"/>
                </a:rPr>
                <a:t>volume and symmetry</a:t>
              </a:r>
              <a:endParaRPr lang="en-US" sz="2000" dirty="0">
                <a:latin typeface="+mn-lt"/>
              </a:endParaRPr>
            </a:p>
          </p:txBody>
        </p:sp>
        <p:sp>
          <p:nvSpPr>
            <p:cNvPr id="76807" name="AutoShape 8"/>
            <p:cNvSpPr>
              <a:spLocks noChangeArrowheads="1"/>
            </p:cNvSpPr>
            <p:nvPr/>
          </p:nvSpPr>
          <p:spPr bwMode="auto">
            <a:xfrm>
              <a:off x="244" y="2388"/>
              <a:ext cx="96" cy="112"/>
            </a:xfrm>
            <a:prstGeom prst="plus">
              <a:avLst>
                <a:gd name="adj" fmla="val 25000"/>
              </a:avLst>
            </a:prstGeom>
            <a:solidFill>
              <a:srgbClr val="99CC00"/>
            </a:solidFill>
            <a:ln w="28575">
              <a:solidFill>
                <a:srgbClr val="808000"/>
              </a:solidFill>
              <a:miter lim="800000"/>
              <a:headEnd/>
              <a:tailEnd/>
            </a:ln>
          </p:spPr>
          <p:txBody>
            <a:bodyPr wrap="none" anchor="ctr"/>
            <a:lstStyle/>
            <a:p>
              <a:endParaRPr lang="sr-Latn-CS"/>
            </a:p>
          </p:txBody>
        </p:sp>
      </p:grpSp>
      <p:pic>
        <p:nvPicPr>
          <p:cNvPr id="76804" name="Picture 9"/>
          <p:cNvPicPr>
            <a:picLocks noChangeAspect="1" noChangeArrowheads="1"/>
          </p:cNvPicPr>
          <p:nvPr/>
        </p:nvPicPr>
        <p:blipFill>
          <a:blip r:embed="rId2"/>
          <a:srcRect/>
          <a:stretch>
            <a:fillRect/>
          </a:stretch>
        </p:blipFill>
        <p:spPr bwMode="auto">
          <a:xfrm>
            <a:off x="5292725" y="3213100"/>
            <a:ext cx="2590800" cy="3143250"/>
          </a:xfrm>
          <a:prstGeom prst="rect">
            <a:avLst/>
          </a:prstGeom>
          <a:noFill/>
          <a:ln w="9525">
            <a:noFill/>
            <a:miter lim="800000"/>
            <a:headEnd/>
            <a:tailEnd/>
          </a:ln>
        </p:spPr>
      </p:pic>
      <p:pic>
        <p:nvPicPr>
          <p:cNvPr id="76805" name="Picture 5" descr="lung excursion"/>
          <p:cNvPicPr>
            <a:picLocks noChangeAspect="1" noChangeArrowheads="1"/>
          </p:cNvPicPr>
          <p:nvPr/>
        </p:nvPicPr>
        <p:blipFill>
          <a:blip r:embed="rId3"/>
          <a:srcRect/>
          <a:stretch>
            <a:fillRect/>
          </a:stretch>
        </p:blipFill>
        <p:spPr bwMode="auto">
          <a:xfrm>
            <a:off x="900113" y="3357563"/>
            <a:ext cx="3390900"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a:srcRect/>
          <a:stretch>
            <a:fillRect/>
          </a:stretch>
        </p:blipFill>
        <p:spPr bwMode="auto">
          <a:xfrm>
            <a:off x="2651125" y="1844675"/>
            <a:ext cx="4584700" cy="3313113"/>
          </a:xfrm>
          <a:prstGeom prst="rect">
            <a:avLst/>
          </a:prstGeom>
          <a:noFill/>
          <a:ln w="12700">
            <a:noFill/>
            <a:miter lim="800000"/>
            <a:headEnd type="none" w="sm" len="sm"/>
            <a:tailEnd type="none" w="sm" len="sm"/>
          </a:ln>
        </p:spPr>
      </p:pic>
      <p:sp>
        <p:nvSpPr>
          <p:cNvPr id="4" name="Text Box 2"/>
          <p:cNvSpPr txBox="1">
            <a:spLocks noGrp="1" noChangeArrowheads="1"/>
          </p:cNvSpPr>
          <p:nvPr>
            <p:ph type="title"/>
          </p:nvPr>
        </p:nvSpPr>
        <p:spPr>
          <a:xfrm>
            <a:off x="1584171" y="692696"/>
            <a:ext cx="5580117" cy="66172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auto" hangingPunct="1">
              <a:spcAft>
                <a:spcPts val="0"/>
              </a:spcAft>
              <a:defRPr/>
            </a:pPr>
            <a:r>
              <a:rPr lang="en" sz="4000" b="1" dirty="0" smtClean="0">
                <a:solidFill>
                  <a:schemeClr val="tx1"/>
                </a:solidFill>
              </a:rPr>
              <a:t>Palpation of the chest :</a:t>
            </a:r>
            <a:endParaRPr lang="en-US" sz="4000" b="1" dirty="0">
              <a:solidFill>
                <a:schemeClr val="tx1"/>
              </a:solidFill>
            </a:endParaRPr>
          </a:p>
        </p:txBody>
      </p:sp>
      <p:sp>
        <p:nvSpPr>
          <p:cNvPr id="78852" name="Rounded Rectangle 4"/>
          <p:cNvSpPr>
            <a:spLocks noChangeArrowheads="1"/>
          </p:cNvSpPr>
          <p:nvPr/>
        </p:nvSpPr>
        <p:spPr bwMode="auto">
          <a:xfrm>
            <a:off x="971550" y="5589588"/>
            <a:ext cx="7416800" cy="1152525"/>
          </a:xfrm>
          <a:prstGeom prst="roundRect">
            <a:avLst>
              <a:gd name="adj" fmla="val 16667"/>
            </a:avLst>
          </a:prstGeom>
          <a:solidFill>
            <a:schemeClr val="bg2"/>
          </a:solidFill>
          <a:ln w="12700" algn="ctr">
            <a:solidFill>
              <a:schemeClr val="tx1"/>
            </a:solidFill>
            <a:round/>
            <a:headEnd type="none" w="sm" len="sm"/>
            <a:tailEnd type="none" w="sm" len="sm"/>
          </a:ln>
        </p:spPr>
        <p:txBody>
          <a:bodyPr/>
          <a:lstStyle/>
          <a:p>
            <a:pPr>
              <a:defRPr/>
            </a:pPr>
            <a:r>
              <a:rPr lang="en" sz="1600" dirty="0">
                <a:latin typeface="+mn-lt"/>
              </a:rPr>
              <a:t>One sided reduction  or absenteeism </a:t>
            </a:r>
            <a:r>
              <a:rPr lang="sr-Latn-RS" sz="1600" dirty="0" smtClean="0">
                <a:latin typeface="+mn-lt"/>
              </a:rPr>
              <a:t>of chest </a:t>
            </a:r>
            <a:r>
              <a:rPr lang="en" sz="1600" dirty="0" smtClean="0">
                <a:latin typeface="+mn-lt"/>
              </a:rPr>
              <a:t>expansion indicates </a:t>
            </a:r>
            <a:r>
              <a:rPr lang="en" sz="1600" dirty="0">
                <a:latin typeface="+mn-lt"/>
              </a:rPr>
              <a:t>on the </a:t>
            </a:r>
            <a:r>
              <a:rPr lang="en" sz="1600" dirty="0" smtClean="0">
                <a:latin typeface="+mn-lt"/>
              </a:rPr>
              <a:t>chronic </a:t>
            </a:r>
            <a:r>
              <a:rPr lang="en" sz="1600" dirty="0">
                <a:latin typeface="+mn-lt"/>
              </a:rPr>
              <a:t>fibrous </a:t>
            </a:r>
            <a:r>
              <a:rPr lang="en" sz="1600" dirty="0" smtClean="0">
                <a:latin typeface="+mn-lt"/>
              </a:rPr>
              <a:t>disease, </a:t>
            </a:r>
            <a:r>
              <a:rPr lang="en" sz="1600" dirty="0">
                <a:latin typeface="+mn-lt"/>
              </a:rPr>
              <a:t>tumor </a:t>
            </a:r>
            <a:r>
              <a:rPr lang="sr-Latn-RS" sz="1600" dirty="0" smtClean="0">
                <a:latin typeface="+mn-lt"/>
              </a:rPr>
              <a:t>of </a:t>
            </a:r>
            <a:r>
              <a:rPr lang="en" sz="1600" dirty="0" smtClean="0">
                <a:latin typeface="+mn-lt"/>
              </a:rPr>
              <a:t>lungs </a:t>
            </a:r>
            <a:r>
              <a:rPr lang="en" sz="1600" dirty="0">
                <a:latin typeface="+mn-lt"/>
              </a:rPr>
              <a:t>or </a:t>
            </a:r>
            <a:r>
              <a:rPr lang="en" sz="1600" dirty="0" smtClean="0">
                <a:latin typeface="+mn-lt"/>
              </a:rPr>
              <a:t>pleur</a:t>
            </a:r>
            <a:r>
              <a:rPr lang="sr-Latn-RS" sz="1600" dirty="0" smtClean="0">
                <a:latin typeface="+mn-lt"/>
              </a:rPr>
              <a:t>a</a:t>
            </a:r>
            <a:r>
              <a:rPr lang="en" sz="1600" dirty="0" smtClean="0">
                <a:latin typeface="+mn-lt"/>
              </a:rPr>
              <a:t>, </a:t>
            </a:r>
            <a:r>
              <a:rPr lang="en" sz="1600" dirty="0">
                <a:latin typeface="+mn-lt"/>
              </a:rPr>
              <a:t>pleural </a:t>
            </a:r>
            <a:r>
              <a:rPr lang="en" sz="1600" dirty="0" smtClean="0">
                <a:latin typeface="+mn-lt"/>
              </a:rPr>
              <a:t>effusion, </a:t>
            </a:r>
            <a:r>
              <a:rPr lang="en" sz="1600" dirty="0">
                <a:latin typeface="+mn-lt"/>
              </a:rPr>
              <a:t>lobar </a:t>
            </a:r>
            <a:r>
              <a:rPr lang="en" sz="1600" dirty="0" smtClean="0">
                <a:latin typeface="+mn-lt"/>
              </a:rPr>
              <a:t>pneumonia, </a:t>
            </a:r>
            <a:r>
              <a:rPr lang="en" sz="1600" dirty="0">
                <a:latin typeface="+mn-lt"/>
              </a:rPr>
              <a:t>chest </a:t>
            </a:r>
            <a:r>
              <a:rPr lang="en" sz="1600" dirty="0" smtClean="0">
                <a:latin typeface="+mn-lt"/>
              </a:rPr>
              <a:t>pain, </a:t>
            </a:r>
            <a:r>
              <a:rPr lang="en" sz="1600" dirty="0">
                <a:latin typeface="+mn-lt"/>
              </a:rPr>
              <a:t>unilateral​ </a:t>
            </a:r>
            <a:r>
              <a:rPr lang="en" sz="1600" dirty="0" smtClean="0">
                <a:latin typeface="+mn-lt"/>
              </a:rPr>
              <a:t>obstruction</a:t>
            </a:r>
            <a:r>
              <a:rPr lang="sr-Latn-RS" sz="1600" dirty="0" smtClean="0">
                <a:latin typeface="+mn-lt"/>
              </a:rPr>
              <a:t> of the</a:t>
            </a:r>
            <a:r>
              <a:rPr lang="en" sz="1600" dirty="0" smtClean="0">
                <a:latin typeface="+mn-lt"/>
              </a:rPr>
              <a:t> </a:t>
            </a:r>
            <a:r>
              <a:rPr lang="en" sz="1600" dirty="0">
                <a:latin typeface="+mn-lt"/>
              </a:rPr>
              <a:t>bronchus</a:t>
            </a:r>
            <a:endParaRPr lang="en-US" sz="1600" dirty="0">
              <a:latin typeface="+mn-l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806450" y="476250"/>
            <a:ext cx="8229600" cy="1143000"/>
          </a:xfrm>
        </p:spPr>
        <p:txBody>
          <a:bodyPr/>
          <a:lstStyle/>
          <a:p>
            <a:pPr eaLnBrk="1" hangingPunct="1"/>
            <a:r>
              <a:rPr lang="en" sz="4000" b="1" dirty="0" smtClean="0">
                <a:solidFill>
                  <a:schemeClr val="tx1"/>
                </a:solidFill>
              </a:rPr>
              <a:t>Palpation </a:t>
            </a:r>
            <a:r>
              <a:rPr lang="sr-Latn-RS" sz="4000" b="1" dirty="0" smtClean="0">
                <a:solidFill>
                  <a:schemeClr val="tx1"/>
                </a:solidFill>
              </a:rPr>
              <a:t>of the </a:t>
            </a:r>
            <a:r>
              <a:rPr lang="en" sz="4000" b="1" dirty="0" smtClean="0">
                <a:solidFill>
                  <a:schemeClr val="tx1"/>
                </a:solidFill>
              </a:rPr>
              <a:t>chest</a:t>
            </a:r>
          </a:p>
        </p:txBody>
      </p:sp>
      <p:sp>
        <p:nvSpPr>
          <p:cNvPr id="78851" name="Rectangle 3"/>
          <p:cNvSpPr>
            <a:spLocks noGrp="1" noChangeArrowheads="1"/>
          </p:cNvSpPr>
          <p:nvPr>
            <p:ph idx="1"/>
          </p:nvPr>
        </p:nvSpPr>
        <p:spPr>
          <a:xfrm>
            <a:off x="179388" y="1981200"/>
            <a:ext cx="8569325" cy="4114800"/>
          </a:xfrm>
        </p:spPr>
        <p:txBody>
          <a:bodyPr/>
          <a:lstStyle/>
          <a:p>
            <a:pPr eaLnBrk="1" hangingPunct="1"/>
            <a:r>
              <a:rPr lang="en" sz="2800" b="1" dirty="0" smtClean="0">
                <a:solidFill>
                  <a:srgbClr val="FF0000"/>
                </a:solidFill>
              </a:rPr>
              <a:t>Fremitus pectoralis</a:t>
            </a:r>
            <a:r>
              <a:rPr lang="en" sz="2800" dirty="0" smtClean="0">
                <a:solidFill>
                  <a:srgbClr val="FF0000"/>
                </a:solidFill>
              </a:rPr>
              <a:t> </a:t>
            </a:r>
            <a:r>
              <a:rPr lang="en" sz="2800" dirty="0" smtClean="0"/>
              <a:t>(flickering </a:t>
            </a:r>
            <a:r>
              <a:rPr lang="sr-Latn-RS" sz="2800" dirty="0" smtClean="0"/>
              <a:t>of the </a:t>
            </a:r>
            <a:r>
              <a:rPr lang="en" sz="2800" dirty="0" smtClean="0"/>
              <a:t>chest </a:t>
            </a:r>
            <a:r>
              <a:rPr lang="sr-Latn-RS" sz="2800" dirty="0" smtClean="0"/>
              <a:t>wall</a:t>
            </a:r>
            <a:r>
              <a:rPr lang="en" sz="2800" dirty="0" smtClean="0"/>
              <a:t> at pronunciation </a:t>
            </a:r>
            <a:r>
              <a:rPr lang="sr-Latn-RS" sz="2800" dirty="0" smtClean="0"/>
              <a:t>of</a:t>
            </a:r>
            <a:r>
              <a:rPr lang="en" sz="2800" dirty="0" smtClean="0"/>
              <a:t> deep vowels (a , o, u) after hard consonants</a:t>
            </a:r>
            <a:endParaRPr lang="sr-Latn-CS" sz="2800" dirty="0" smtClean="0"/>
          </a:p>
          <a:p>
            <a:pPr eaLnBrk="1" hangingPunct="1"/>
            <a:r>
              <a:rPr lang="en" sz="2800" b="1" dirty="0" smtClean="0">
                <a:solidFill>
                  <a:srgbClr val="FF0000"/>
                </a:solidFill>
              </a:rPr>
              <a:t>Reinforced</a:t>
            </a:r>
            <a:r>
              <a:rPr lang="en" sz="2800" dirty="0" smtClean="0"/>
              <a:t> </a:t>
            </a:r>
            <a:r>
              <a:rPr lang="sr-Latn-RS" sz="2800" dirty="0" smtClean="0"/>
              <a:t>in</a:t>
            </a:r>
            <a:r>
              <a:rPr lang="en" sz="2800" dirty="0" smtClean="0"/>
              <a:t> condensed pulmonary tissues</a:t>
            </a:r>
            <a:endParaRPr lang="sr-Latn-CS" sz="2800" dirty="0" smtClean="0"/>
          </a:p>
          <a:p>
            <a:pPr eaLnBrk="1" hangingPunct="1"/>
            <a:r>
              <a:rPr lang="en" sz="2800" b="1" dirty="0" smtClean="0">
                <a:solidFill>
                  <a:srgbClr val="FF0000"/>
                </a:solidFill>
              </a:rPr>
              <a:t>Weakened or extinguished</a:t>
            </a:r>
            <a:r>
              <a:rPr lang="en" sz="2800" dirty="0" smtClean="0">
                <a:solidFill>
                  <a:srgbClr val="FF0000"/>
                </a:solidFill>
              </a:rPr>
              <a:t> </a:t>
            </a:r>
            <a:r>
              <a:rPr lang="en" sz="2800" dirty="0" smtClean="0"/>
              <a:t>when between​​ chest </a:t>
            </a:r>
            <a:r>
              <a:rPr lang="sr-Latn-RS" sz="2800" dirty="0" smtClean="0"/>
              <a:t>wall</a:t>
            </a:r>
            <a:r>
              <a:rPr lang="en" sz="2800" dirty="0" smtClean="0"/>
              <a:t> and pulmonary tissue</a:t>
            </a:r>
            <a:r>
              <a:rPr lang="sr-Latn-RS" sz="2800" dirty="0" smtClean="0"/>
              <a:t> exists another structure</a:t>
            </a:r>
            <a:r>
              <a:rPr lang="en" sz="2800" dirty="0" smtClean="0"/>
              <a:t> (pleural effusion, pneumothorax)</a:t>
            </a:r>
            <a:endParaRPr lang="en-US" sz="2800" dirty="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ext Box 2"/>
          <p:cNvSpPr txBox="1">
            <a:spLocks noChangeArrowheads="1"/>
          </p:cNvSpPr>
          <p:nvPr/>
        </p:nvSpPr>
        <p:spPr bwMode="auto">
          <a:xfrm>
            <a:off x="461963" y="538163"/>
            <a:ext cx="7350125" cy="1138237"/>
          </a:xfrm>
          <a:prstGeom prst="rect">
            <a:avLst/>
          </a:prstGeom>
          <a:noFill/>
          <a:ln w="9525">
            <a:noFill/>
            <a:miter lim="800000"/>
            <a:headEnd/>
            <a:tailEnd/>
          </a:ln>
          <a:effectLst/>
        </p:spPr>
        <p:txBody>
          <a:bodyPr>
            <a:spAutoFit/>
          </a:bodyPr>
          <a:lstStyle/>
          <a:p>
            <a:pPr>
              <a:defRPr/>
            </a:pPr>
            <a:r>
              <a:rPr lang="en" sz="4000" dirty="0">
                <a:latin typeface="+mj-lt"/>
              </a:rPr>
              <a:t>Palpation of the chest</a:t>
            </a:r>
          </a:p>
          <a:p>
            <a:pPr>
              <a:defRPr/>
            </a:pPr>
            <a:r>
              <a:rPr lang="en" sz="2800" dirty="0">
                <a:solidFill>
                  <a:srgbClr val="FF0000"/>
                </a:solidFill>
                <a:latin typeface="+mj-lt"/>
              </a:rPr>
              <a:t>Fremitus pectoralis</a:t>
            </a:r>
            <a:endParaRPr lang="en-US" sz="2800" dirty="0">
              <a:solidFill>
                <a:srgbClr val="FF0000"/>
              </a:solidFill>
              <a:latin typeface="+mj-lt"/>
            </a:endParaRPr>
          </a:p>
        </p:txBody>
      </p:sp>
      <p:sp>
        <p:nvSpPr>
          <p:cNvPr id="80901" name="Text Box 8"/>
          <p:cNvSpPr txBox="1">
            <a:spLocks noChangeArrowheads="1"/>
          </p:cNvSpPr>
          <p:nvPr/>
        </p:nvSpPr>
        <p:spPr bwMode="auto">
          <a:xfrm>
            <a:off x="506414" y="5970588"/>
            <a:ext cx="7459662" cy="708025"/>
          </a:xfrm>
          <a:prstGeom prst="rect">
            <a:avLst/>
          </a:prstGeom>
          <a:solidFill>
            <a:schemeClr val="bg2"/>
          </a:solidFill>
          <a:ln w="9525">
            <a:noFill/>
            <a:miter lim="800000"/>
            <a:headEnd/>
            <a:tailEnd/>
          </a:ln>
        </p:spPr>
        <p:txBody>
          <a:bodyPr wrap="square">
            <a:spAutoFit/>
          </a:bodyPr>
          <a:lstStyle/>
          <a:p>
            <a:pPr>
              <a:defRPr/>
            </a:pPr>
            <a:r>
              <a:rPr lang="sr-Latn-RS" sz="2000" dirty="0" smtClean="0">
                <a:latin typeface="+mn-lt"/>
              </a:rPr>
              <a:t>Place</a:t>
            </a:r>
            <a:r>
              <a:rPr lang="en" sz="2000" dirty="0" smtClean="0">
                <a:latin typeface="+mn-lt"/>
              </a:rPr>
              <a:t> </a:t>
            </a:r>
            <a:r>
              <a:rPr lang="en" sz="2000" dirty="0">
                <a:latin typeface="+mn-lt"/>
              </a:rPr>
              <a:t>hands on the symmetrical places </a:t>
            </a:r>
            <a:r>
              <a:rPr lang="sr-Latn-RS" sz="2000" dirty="0" smtClean="0">
                <a:latin typeface="+mn-lt"/>
              </a:rPr>
              <a:t>on the</a:t>
            </a:r>
            <a:r>
              <a:rPr lang="en" sz="2000" dirty="0" smtClean="0">
                <a:latin typeface="+mn-lt"/>
              </a:rPr>
              <a:t> </a:t>
            </a:r>
            <a:r>
              <a:rPr lang="en" sz="2000" dirty="0">
                <a:latin typeface="+mn-lt"/>
              </a:rPr>
              <a:t>front and</a:t>
            </a:r>
          </a:p>
          <a:p>
            <a:pPr>
              <a:defRPr/>
            </a:pPr>
            <a:r>
              <a:rPr lang="sr-Latn-RS" sz="2000" dirty="0">
                <a:latin typeface="+mn-lt"/>
              </a:rPr>
              <a:t>b</a:t>
            </a:r>
            <a:r>
              <a:rPr lang="sr-Latn-RS" sz="2000" dirty="0" smtClean="0">
                <a:latin typeface="+mn-lt"/>
              </a:rPr>
              <a:t>ack side of the chest</a:t>
            </a:r>
            <a:endParaRPr lang="en-US" sz="2000" dirty="0">
              <a:latin typeface="+mn-lt"/>
            </a:endParaRPr>
          </a:p>
        </p:txBody>
      </p:sp>
      <p:pic>
        <p:nvPicPr>
          <p:cNvPr id="4" name="Picture 6"/>
          <p:cNvPicPr>
            <a:picLocks noChangeAspect="1" noChangeArrowheads="1"/>
          </p:cNvPicPr>
          <p:nvPr/>
        </p:nvPicPr>
        <p:blipFill>
          <a:blip r:embed="rId2"/>
          <a:srcRect/>
          <a:stretch>
            <a:fillRect/>
          </a:stretch>
        </p:blipFill>
        <p:spPr bwMode="auto">
          <a:xfrm>
            <a:off x="506413" y="2408238"/>
            <a:ext cx="3656012" cy="3476625"/>
          </a:xfrm>
          <a:prstGeom prst="rect">
            <a:avLst/>
          </a:prstGeom>
          <a:noFill/>
          <a:ln w="9525">
            <a:noFill/>
            <a:miter lim="800000"/>
            <a:headEnd/>
            <a:tailEnd/>
          </a:ln>
        </p:spPr>
      </p:pic>
      <p:pic>
        <p:nvPicPr>
          <p:cNvPr id="5" name="Picture 9"/>
          <p:cNvPicPr>
            <a:picLocks noChangeAspect="1" noChangeArrowheads="1"/>
          </p:cNvPicPr>
          <p:nvPr/>
        </p:nvPicPr>
        <p:blipFill>
          <a:blip r:embed="rId3"/>
          <a:srcRect/>
          <a:stretch>
            <a:fillRect/>
          </a:stretch>
        </p:blipFill>
        <p:spPr bwMode="auto">
          <a:xfrm>
            <a:off x="4384675" y="2451100"/>
            <a:ext cx="3581400"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ext Box 2"/>
          <p:cNvSpPr txBox="1">
            <a:spLocks noChangeArrowheads="1"/>
          </p:cNvSpPr>
          <p:nvPr/>
        </p:nvSpPr>
        <p:spPr bwMode="auto">
          <a:xfrm>
            <a:off x="679450" y="538163"/>
            <a:ext cx="5764213" cy="708025"/>
          </a:xfrm>
          <a:prstGeom prst="rect">
            <a:avLst/>
          </a:prstGeom>
          <a:noFill/>
          <a:ln w="9525">
            <a:noFill/>
            <a:miter lim="800000"/>
            <a:headEnd/>
            <a:tailEnd/>
          </a:ln>
          <a:effectLst/>
        </p:spPr>
        <p:txBody>
          <a:bodyPr wrap="none">
            <a:spAutoFit/>
          </a:bodyPr>
          <a:lstStyle/>
          <a:p>
            <a:pPr>
              <a:defRPr/>
            </a:pPr>
            <a:r>
              <a:rPr lang="en" sz="4000" dirty="0">
                <a:latin typeface="+mj-lt"/>
              </a:rPr>
              <a:t>Palpation of the chest :</a:t>
            </a:r>
          </a:p>
        </p:txBody>
      </p:sp>
      <p:sp>
        <p:nvSpPr>
          <p:cNvPr id="363526" name="Rectangle 6"/>
          <p:cNvSpPr>
            <a:spLocks noChangeArrowheads="1"/>
          </p:cNvSpPr>
          <p:nvPr/>
        </p:nvSpPr>
        <p:spPr bwMode="auto">
          <a:xfrm>
            <a:off x="219075" y="1990725"/>
            <a:ext cx="3906775" cy="1938992"/>
          </a:xfrm>
          <a:prstGeom prst="rect">
            <a:avLst/>
          </a:prstGeom>
          <a:noFill/>
          <a:ln w="9525">
            <a:noFill/>
            <a:miter lim="800000"/>
            <a:headEnd/>
            <a:tailEnd/>
          </a:ln>
          <a:effectLst/>
        </p:spPr>
        <p:txBody>
          <a:bodyPr wrap="none">
            <a:spAutoFit/>
          </a:bodyPr>
          <a:lstStyle/>
          <a:p>
            <a:pPr>
              <a:defRPr/>
            </a:pPr>
            <a:r>
              <a:rPr lang="en" dirty="0">
                <a:solidFill>
                  <a:srgbClr val="FF0000"/>
                </a:solidFill>
                <a:latin typeface="+mn-lt"/>
              </a:rPr>
              <a:t>Reduced fremitus pectoralis :</a:t>
            </a:r>
          </a:p>
          <a:p>
            <a:pPr>
              <a:defRPr/>
            </a:pPr>
            <a:r>
              <a:rPr lang="en" b="0" dirty="0">
                <a:latin typeface="+mn-lt"/>
              </a:rPr>
              <a:t>-</a:t>
            </a:r>
            <a:r>
              <a:rPr lang="en" b="0" dirty="0">
                <a:effectLst>
                  <a:outerShdw blurRad="38100" dist="38100" dir="2700000" algn="tl">
                    <a:srgbClr val="000000"/>
                  </a:outerShdw>
                </a:effectLst>
                <a:latin typeface="+mn-lt"/>
              </a:rPr>
              <a:t> </a:t>
            </a:r>
            <a:r>
              <a:rPr lang="sr-Latn-RS" b="0" dirty="0">
                <a:latin typeface="+mn-lt"/>
              </a:rPr>
              <a:t>p</a:t>
            </a:r>
            <a:r>
              <a:rPr lang="en" b="0" dirty="0" smtClean="0">
                <a:latin typeface="+mn-lt"/>
              </a:rPr>
              <a:t>leural </a:t>
            </a:r>
            <a:r>
              <a:rPr lang="en" b="0" dirty="0">
                <a:latin typeface="+mn-lt"/>
              </a:rPr>
              <a:t>effusion</a:t>
            </a:r>
            <a:endParaRPr lang="en-US" b="0" dirty="0">
              <a:latin typeface="+mn-lt"/>
            </a:endParaRPr>
          </a:p>
          <a:p>
            <a:pPr>
              <a:defRPr/>
            </a:pPr>
            <a:r>
              <a:rPr lang="en" b="0" dirty="0">
                <a:latin typeface="+mn-lt"/>
              </a:rPr>
              <a:t>- pneumothorax</a:t>
            </a:r>
            <a:endParaRPr lang="en-US" b="0" dirty="0">
              <a:latin typeface="+mn-lt"/>
            </a:endParaRPr>
          </a:p>
          <a:p>
            <a:pPr>
              <a:defRPr/>
            </a:pPr>
            <a:r>
              <a:rPr lang="en" b="0" dirty="0">
                <a:latin typeface="+mn-lt"/>
              </a:rPr>
              <a:t>- COPD</a:t>
            </a:r>
          </a:p>
          <a:p>
            <a:pPr>
              <a:defRPr/>
            </a:pPr>
            <a:r>
              <a:rPr lang="en" b="0" dirty="0">
                <a:latin typeface="+mn-lt"/>
              </a:rPr>
              <a:t>- obesity</a:t>
            </a:r>
            <a:endParaRPr lang="en-US" b="0" dirty="0">
              <a:latin typeface="+mn-lt"/>
            </a:endParaRPr>
          </a:p>
        </p:txBody>
      </p:sp>
      <p:sp>
        <p:nvSpPr>
          <p:cNvPr id="363527" name="Rectangle 7"/>
          <p:cNvSpPr>
            <a:spLocks noChangeArrowheads="1"/>
          </p:cNvSpPr>
          <p:nvPr/>
        </p:nvSpPr>
        <p:spPr bwMode="auto">
          <a:xfrm>
            <a:off x="219075" y="3946525"/>
            <a:ext cx="5074659" cy="1200329"/>
          </a:xfrm>
          <a:prstGeom prst="rect">
            <a:avLst/>
          </a:prstGeom>
          <a:noFill/>
          <a:ln w="9525">
            <a:noFill/>
            <a:miter lim="800000"/>
            <a:headEnd/>
            <a:tailEnd/>
          </a:ln>
          <a:effectLst/>
        </p:spPr>
        <p:txBody>
          <a:bodyPr wrap="none">
            <a:spAutoFit/>
          </a:bodyPr>
          <a:lstStyle/>
          <a:p>
            <a:pPr>
              <a:defRPr/>
            </a:pPr>
            <a:r>
              <a:rPr lang="en" dirty="0">
                <a:solidFill>
                  <a:srgbClr val="FF0000"/>
                </a:solidFill>
                <a:latin typeface="+mn-lt"/>
              </a:rPr>
              <a:t>Increased fremitus :</a:t>
            </a:r>
          </a:p>
          <a:p>
            <a:pPr>
              <a:defRPr/>
            </a:pPr>
            <a:r>
              <a:rPr lang="en" b="0" dirty="0">
                <a:latin typeface="+mn-lt"/>
              </a:rPr>
              <a:t>-</a:t>
            </a:r>
            <a:r>
              <a:rPr lang="en" b="0" dirty="0">
                <a:effectLst>
                  <a:outerShdw blurRad="38100" dist="38100" dir="2700000" algn="tl">
                    <a:srgbClr val="000000"/>
                  </a:outerShdw>
                </a:effectLst>
                <a:latin typeface="+mn-lt"/>
              </a:rPr>
              <a:t> </a:t>
            </a:r>
            <a:r>
              <a:rPr lang="sr-Latn-RS" b="0" dirty="0">
                <a:latin typeface="+mn-lt"/>
              </a:rPr>
              <a:t>c</a:t>
            </a:r>
            <a:r>
              <a:rPr lang="en" b="0" dirty="0" smtClean="0">
                <a:latin typeface="+mn-lt"/>
              </a:rPr>
              <a:t>ondensation </a:t>
            </a:r>
            <a:r>
              <a:rPr lang="en" b="0" dirty="0">
                <a:latin typeface="+mn-lt"/>
              </a:rPr>
              <a:t>of the lung parenchyma</a:t>
            </a:r>
          </a:p>
          <a:p>
            <a:pPr>
              <a:defRPr/>
            </a:pPr>
            <a:r>
              <a:rPr lang="en" b="0" dirty="0">
                <a:latin typeface="+mn-lt"/>
              </a:rPr>
              <a:t>- lobar pneumonia</a:t>
            </a:r>
            <a:endParaRPr lang="en-US" b="0" dirty="0">
              <a:latin typeface="+mn-lt"/>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539552" y="620688"/>
            <a:ext cx="8229600" cy="1143000"/>
          </a:xfrm>
        </p:spPr>
        <p:txBody>
          <a:bodyPr/>
          <a:lstStyle/>
          <a:p>
            <a:pPr eaLnBrk="1" hangingPunct="1"/>
            <a:r>
              <a:rPr lang="en" sz="4000" b="1" dirty="0" smtClean="0">
                <a:solidFill>
                  <a:schemeClr val="tx1"/>
                </a:solidFill>
              </a:rPr>
              <a:t>Percussion </a:t>
            </a:r>
            <a:r>
              <a:rPr lang="sr-Latn-RS" sz="4000" b="1" dirty="0" smtClean="0">
                <a:solidFill>
                  <a:schemeClr val="tx1"/>
                </a:solidFill>
              </a:rPr>
              <a:t>of the </a:t>
            </a:r>
            <a:r>
              <a:rPr lang="en" sz="4000" b="1" dirty="0" smtClean="0">
                <a:solidFill>
                  <a:schemeClr val="tx1"/>
                </a:solidFill>
              </a:rPr>
              <a:t>chest</a:t>
            </a:r>
          </a:p>
        </p:txBody>
      </p:sp>
      <p:sp>
        <p:nvSpPr>
          <p:cNvPr id="81923" name="Rectangle 3"/>
          <p:cNvSpPr>
            <a:spLocks noGrp="1" noChangeArrowheads="1"/>
          </p:cNvSpPr>
          <p:nvPr>
            <p:ph idx="1"/>
          </p:nvPr>
        </p:nvSpPr>
        <p:spPr>
          <a:xfrm>
            <a:off x="395288" y="2266950"/>
            <a:ext cx="8604250" cy="4114800"/>
          </a:xfrm>
        </p:spPr>
        <p:txBody>
          <a:bodyPr/>
          <a:lstStyle/>
          <a:p>
            <a:pPr eaLnBrk="1" hangingPunct="1"/>
            <a:r>
              <a:rPr lang="en" dirty="0" smtClean="0"/>
              <a:t>Auenbrugger 1761 – direct </a:t>
            </a:r>
            <a:r>
              <a:rPr lang="sr-Latn-RS" dirty="0" smtClean="0"/>
              <a:t>percussion</a:t>
            </a:r>
            <a:endParaRPr lang="en" dirty="0" smtClean="0"/>
          </a:p>
          <a:p>
            <a:pPr eaLnBrk="1" hangingPunct="1"/>
            <a:r>
              <a:rPr lang="en" dirty="0" smtClean="0"/>
              <a:t>Piorri</a:t>
            </a:r>
            <a:r>
              <a:rPr lang="sr-Latn-RS" dirty="0" smtClean="0"/>
              <a:t> </a:t>
            </a:r>
            <a:r>
              <a:rPr lang="en" dirty="0" smtClean="0"/>
              <a:t>1828 </a:t>
            </a:r>
            <a:r>
              <a:rPr lang="sr-Latn-RS" dirty="0" smtClean="0"/>
              <a:t>- </a:t>
            </a:r>
            <a:r>
              <a:rPr lang="en" dirty="0" smtClean="0"/>
              <a:t>in</a:t>
            </a:r>
            <a:r>
              <a:rPr lang="sr-Latn-RS" dirty="0" smtClean="0"/>
              <a:t>direct</a:t>
            </a:r>
            <a:r>
              <a:rPr lang="en" dirty="0" smtClean="0"/>
              <a:t> percussion</a:t>
            </a:r>
            <a:r>
              <a:rPr lang="sr-Latn-RS" dirty="0" smtClean="0"/>
              <a:t> - </a:t>
            </a:r>
            <a:r>
              <a:rPr lang="en" dirty="0" smtClean="0"/>
              <a:t>metal coin</a:t>
            </a:r>
            <a:r>
              <a:rPr lang="sr-Latn-RS" dirty="0" smtClean="0"/>
              <a:t> </a:t>
            </a:r>
            <a:r>
              <a:rPr lang="en" dirty="0" smtClean="0"/>
              <a:t>-​​​​​</a:t>
            </a:r>
            <a:endParaRPr lang="sr-Latn-CS" dirty="0" smtClean="0"/>
          </a:p>
          <a:p>
            <a:pPr eaLnBrk="1" hangingPunct="1"/>
            <a:r>
              <a:rPr lang="en" dirty="0" smtClean="0"/>
              <a:t>Digito - digital performance - </a:t>
            </a:r>
            <a:r>
              <a:rPr lang="en" sz="2400" dirty="0" smtClean="0"/>
              <a:t>second half</a:t>
            </a:r>
            <a:r>
              <a:rPr lang="sr-Latn-RS" sz="2400" dirty="0" smtClean="0"/>
              <a:t> of the XIX century</a:t>
            </a:r>
            <a:r>
              <a:rPr lang="en" sz="2400" dirty="0" smtClean="0"/>
              <a:t> </a:t>
            </a:r>
            <a:endParaRPr lang="sr-Latn-CS" sz="2400" dirty="0" smtClean="0"/>
          </a:p>
          <a:p>
            <a:pPr eaLnBrk="1" hangingPunct="1"/>
            <a:endParaRPr lang="en-US" sz="2400"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Untitled-15"/>
          <p:cNvPicPr>
            <a:picLocks noChangeAspect="1" noChangeArrowheads="1"/>
          </p:cNvPicPr>
          <p:nvPr/>
        </p:nvPicPr>
        <p:blipFill>
          <a:blip r:embed="rId2"/>
          <a:srcRect/>
          <a:stretch>
            <a:fillRect/>
          </a:stretch>
        </p:blipFill>
        <p:spPr bwMode="auto">
          <a:xfrm>
            <a:off x="179512" y="980728"/>
            <a:ext cx="8353425" cy="5640388"/>
          </a:xfrm>
          <a:prstGeom prst="rect">
            <a:avLst/>
          </a:prstGeom>
          <a:noFill/>
          <a:ln w="9525">
            <a:noFill/>
            <a:miter lim="800000"/>
            <a:headEnd/>
            <a:tailEnd/>
          </a:ln>
        </p:spPr>
      </p:pic>
      <p:sp>
        <p:nvSpPr>
          <p:cNvPr id="4" name="Rounded Rectangle 2"/>
          <p:cNvSpPr>
            <a:spLocks noChangeArrowheads="1"/>
          </p:cNvSpPr>
          <p:nvPr/>
        </p:nvSpPr>
        <p:spPr bwMode="auto">
          <a:xfrm>
            <a:off x="539552" y="836712"/>
            <a:ext cx="3311525" cy="1223963"/>
          </a:xfrm>
          <a:prstGeom prst="roundRect">
            <a:avLst>
              <a:gd name="adj" fmla="val 16667"/>
            </a:avLst>
          </a:prstGeom>
          <a:solidFill>
            <a:schemeClr val="bg2"/>
          </a:solidFill>
          <a:ln w="12700" algn="ctr">
            <a:solidFill>
              <a:srgbClr val="002060"/>
            </a:solidFill>
            <a:round/>
            <a:headEnd type="none" w="sm" len="sm"/>
            <a:tailEnd type="none" w="sm" len="sm"/>
          </a:ln>
        </p:spPr>
        <p:txBody>
          <a:bodyPr/>
          <a:lstStyle/>
          <a:p>
            <a:pPr>
              <a:defRPr/>
            </a:pPr>
            <a:r>
              <a:rPr lang="en" dirty="0" err="1">
                <a:latin typeface="+mn-lt"/>
              </a:rPr>
              <a:t>Digito-digital</a:t>
            </a:r>
            <a:r>
              <a:rPr lang="en" dirty="0">
                <a:latin typeface="+mn-lt"/>
              </a:rPr>
              <a:t> </a:t>
            </a:r>
            <a:r>
              <a:rPr lang="en" dirty="0" err="1">
                <a:latin typeface="+mn-lt"/>
              </a:rPr>
              <a:t>percussion</a:t>
            </a:r>
            <a:endParaRPr lang="en-US" dirty="0">
              <a:latin typeface="+mn-lt"/>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
          <p:cNvSpPr>
            <a:spLocks noChangeArrowheads="1"/>
          </p:cNvSpPr>
          <p:nvPr/>
        </p:nvSpPr>
        <p:spPr bwMode="auto">
          <a:xfrm>
            <a:off x="179388" y="1406525"/>
            <a:ext cx="8713787" cy="4770537"/>
          </a:xfrm>
          <a:prstGeom prst="rect">
            <a:avLst/>
          </a:prstGeom>
          <a:solidFill>
            <a:schemeClr val="bg1"/>
          </a:solidFill>
          <a:ln w="57150">
            <a:noFill/>
            <a:miter lim="800000"/>
            <a:headEnd/>
            <a:tailEnd/>
          </a:ln>
        </p:spPr>
        <p:txBody>
          <a:bodyPr>
            <a:spAutoFit/>
          </a:bodyPr>
          <a:lstStyle/>
          <a:p>
            <a:pPr>
              <a:defRPr/>
            </a:pPr>
            <a:endParaRPr lang="en-US" dirty="0">
              <a:solidFill>
                <a:srgbClr val="FF0000"/>
              </a:solidFill>
              <a:latin typeface="+mn-lt"/>
            </a:endParaRPr>
          </a:p>
          <a:p>
            <a:pPr>
              <a:defRPr/>
            </a:pPr>
            <a:r>
              <a:rPr lang="en" dirty="0">
                <a:solidFill>
                  <a:srgbClr val="FF0000"/>
                </a:solidFill>
                <a:latin typeface="+mn-lt"/>
              </a:rPr>
              <a:t>Front side </a:t>
            </a:r>
            <a:r>
              <a:rPr lang="sr-Latn-RS" dirty="0" smtClean="0">
                <a:solidFill>
                  <a:srgbClr val="FF0000"/>
                </a:solidFill>
                <a:latin typeface="+mn-lt"/>
              </a:rPr>
              <a:t>of the </a:t>
            </a:r>
            <a:r>
              <a:rPr lang="en" dirty="0" smtClean="0">
                <a:solidFill>
                  <a:srgbClr val="FF0000"/>
                </a:solidFill>
                <a:latin typeface="+mn-lt"/>
              </a:rPr>
              <a:t>ches</a:t>
            </a:r>
            <a:r>
              <a:rPr lang="sr-Latn-RS" dirty="0" smtClean="0">
                <a:solidFill>
                  <a:srgbClr val="FF0000"/>
                </a:solidFill>
                <a:latin typeface="+mn-lt"/>
              </a:rPr>
              <a:t>t</a:t>
            </a:r>
            <a:endParaRPr lang="en-US" dirty="0">
              <a:solidFill>
                <a:srgbClr val="FF0000"/>
              </a:solidFill>
              <a:latin typeface="+mn-lt"/>
            </a:endParaRPr>
          </a:p>
          <a:p>
            <a:pPr>
              <a:buFont typeface="Arial" pitchFamily="34" charset="0"/>
              <a:buChar char="•"/>
              <a:defRPr/>
            </a:pPr>
            <a:r>
              <a:rPr lang="sr-Latn-RS" b="0" dirty="0">
                <a:latin typeface="+mn-lt"/>
              </a:rPr>
              <a:t> </a:t>
            </a:r>
            <a:r>
              <a:rPr lang="sr-Latn-RS" sz="2000" b="0" dirty="0" smtClean="0">
                <a:latin typeface="+mn-lt"/>
              </a:rPr>
              <a:t>M</a:t>
            </a:r>
            <a:r>
              <a:rPr lang="en" sz="2000" b="0" dirty="0" smtClean="0">
                <a:latin typeface="+mn-lt"/>
              </a:rPr>
              <a:t>edian anterior</a:t>
            </a:r>
            <a:r>
              <a:rPr lang="sr-Latn-RS" sz="2000" b="0" dirty="0" smtClean="0">
                <a:latin typeface="+mn-lt"/>
              </a:rPr>
              <a:t> line</a:t>
            </a:r>
            <a:endParaRPr lang="en-US" sz="2000" b="0" dirty="0">
              <a:latin typeface="+mn-lt"/>
            </a:endParaRPr>
          </a:p>
          <a:p>
            <a:pPr>
              <a:buFont typeface="Arial" pitchFamily="34" charset="0"/>
              <a:buChar char="•"/>
              <a:defRPr/>
            </a:pPr>
            <a:r>
              <a:rPr lang="en" sz="2000" b="0" dirty="0">
                <a:latin typeface="+mn-lt"/>
              </a:rPr>
              <a:t> </a:t>
            </a:r>
            <a:r>
              <a:rPr lang="sr-Latn-RS" sz="2000" b="0" dirty="0">
                <a:latin typeface="+mn-lt"/>
              </a:rPr>
              <a:t>S</a:t>
            </a:r>
            <a:r>
              <a:rPr lang="en" sz="2000" b="0" dirty="0" smtClean="0">
                <a:latin typeface="+mn-lt"/>
              </a:rPr>
              <a:t>ternal</a:t>
            </a:r>
            <a:r>
              <a:rPr lang="sr-Latn-RS" sz="2000" b="0" dirty="0" smtClean="0">
                <a:latin typeface="+mn-lt"/>
              </a:rPr>
              <a:t> line</a:t>
            </a:r>
            <a:r>
              <a:rPr lang="en" sz="2000" b="0" dirty="0" smtClean="0">
                <a:latin typeface="+mn-lt"/>
              </a:rPr>
              <a:t> (edge </a:t>
            </a:r>
            <a:r>
              <a:rPr lang="sr-Latn-RS" sz="2000" b="0" dirty="0" smtClean="0">
                <a:latin typeface="+mn-lt"/>
              </a:rPr>
              <a:t>of the </a:t>
            </a:r>
            <a:r>
              <a:rPr lang="en" sz="2000" b="0" dirty="0" smtClean="0">
                <a:latin typeface="+mn-lt"/>
              </a:rPr>
              <a:t>sternum)</a:t>
            </a:r>
            <a:endParaRPr lang="en" sz="2000" b="0" dirty="0">
              <a:latin typeface="+mn-lt"/>
            </a:endParaRPr>
          </a:p>
          <a:p>
            <a:pPr>
              <a:buFont typeface="Arial" pitchFamily="34" charset="0"/>
              <a:buChar char="•"/>
              <a:defRPr/>
            </a:pPr>
            <a:r>
              <a:rPr lang="en" sz="2000" b="0" dirty="0">
                <a:latin typeface="+mn-lt"/>
              </a:rPr>
              <a:t> Parasternal </a:t>
            </a:r>
            <a:r>
              <a:rPr lang="sr-Latn-RS" sz="2000" b="0" dirty="0" smtClean="0">
                <a:latin typeface="+mn-lt"/>
              </a:rPr>
              <a:t>line </a:t>
            </a:r>
            <a:r>
              <a:rPr lang="en" sz="2000" b="0" dirty="0" smtClean="0">
                <a:latin typeface="+mn-lt"/>
              </a:rPr>
              <a:t>(between </a:t>
            </a:r>
            <a:r>
              <a:rPr lang="en" sz="2000" b="0" dirty="0">
                <a:latin typeface="+mn-lt"/>
              </a:rPr>
              <a:t>sternal </a:t>
            </a:r>
            <a:r>
              <a:rPr lang="sr-Latn-RS" sz="2000" b="0" dirty="0" smtClean="0">
                <a:latin typeface="+mn-lt"/>
              </a:rPr>
              <a:t>and </a:t>
            </a:r>
            <a:r>
              <a:rPr lang="en" sz="2000" b="0" dirty="0" smtClean="0">
                <a:latin typeface="+mn-lt"/>
              </a:rPr>
              <a:t>medioclavicular </a:t>
            </a:r>
            <a:r>
              <a:rPr lang="sr-Latn-RS" sz="2000" b="0" dirty="0" smtClean="0">
                <a:latin typeface="+mn-lt"/>
              </a:rPr>
              <a:t>line</a:t>
            </a:r>
            <a:r>
              <a:rPr lang="en" sz="2000" b="0" dirty="0" smtClean="0">
                <a:latin typeface="+mn-lt"/>
              </a:rPr>
              <a:t>)</a:t>
            </a:r>
            <a:endParaRPr lang="en" sz="2000" b="0" dirty="0">
              <a:latin typeface="+mn-lt"/>
            </a:endParaRPr>
          </a:p>
          <a:p>
            <a:pPr>
              <a:buFont typeface="Arial" pitchFamily="34" charset="0"/>
              <a:buChar char="•"/>
              <a:defRPr/>
            </a:pPr>
            <a:r>
              <a:rPr lang="en" sz="2000" b="0" dirty="0">
                <a:latin typeface="+mn-lt"/>
              </a:rPr>
              <a:t> Medioclavicular </a:t>
            </a:r>
            <a:r>
              <a:rPr lang="sr-Latn-RS" sz="2000" b="0" dirty="0" smtClean="0">
                <a:latin typeface="+mn-lt"/>
              </a:rPr>
              <a:t>line </a:t>
            </a:r>
          </a:p>
          <a:p>
            <a:pPr>
              <a:buFont typeface="Arial" pitchFamily="34" charset="0"/>
              <a:buChar char="•"/>
              <a:defRPr/>
            </a:pPr>
            <a:r>
              <a:rPr lang="en" sz="2000" b="0" dirty="0" smtClean="0">
                <a:latin typeface="+mn-lt"/>
              </a:rPr>
              <a:t> </a:t>
            </a:r>
            <a:r>
              <a:rPr lang="en" sz="2000" b="0" dirty="0">
                <a:latin typeface="+mn-lt"/>
              </a:rPr>
              <a:t>Front axillary line</a:t>
            </a:r>
            <a:endParaRPr lang="en-US" sz="2000" b="0" dirty="0">
              <a:latin typeface="+mn-lt"/>
            </a:endParaRPr>
          </a:p>
          <a:p>
            <a:pPr>
              <a:buFont typeface="Arial" pitchFamily="34" charset="0"/>
              <a:buChar char="•"/>
              <a:defRPr/>
            </a:pPr>
            <a:r>
              <a:rPr lang="en" sz="2000" b="0" dirty="0">
                <a:latin typeface="+mn-lt"/>
              </a:rPr>
              <a:t> </a:t>
            </a:r>
            <a:r>
              <a:rPr lang="en" sz="2000" b="0" dirty="0" err="1">
                <a:latin typeface="+mn-lt"/>
              </a:rPr>
              <a:t>Medium</a:t>
            </a:r>
            <a:r>
              <a:rPr lang="en" sz="2000" b="0" dirty="0">
                <a:latin typeface="+mn-lt"/>
              </a:rPr>
              <a:t> </a:t>
            </a:r>
            <a:r>
              <a:rPr lang="en" sz="2000" b="0" dirty="0" err="1">
                <a:latin typeface="+mn-lt"/>
              </a:rPr>
              <a:t>axillary</a:t>
            </a:r>
            <a:r>
              <a:rPr lang="en" sz="2000" b="0" dirty="0">
                <a:latin typeface="+mn-lt"/>
              </a:rPr>
              <a:t> </a:t>
            </a:r>
            <a:r>
              <a:rPr lang="en" sz="2000" b="0" dirty="0" err="1">
                <a:latin typeface="+mn-lt"/>
              </a:rPr>
              <a:t>line</a:t>
            </a:r>
            <a:r>
              <a:rPr lang="en" sz="2000" dirty="0" err="1">
                <a:latin typeface="+mn-lt"/>
              </a:rPr>
              <a:t>​</a:t>
            </a:r>
            <a:endParaRPr lang="en-US" sz="2000" dirty="0">
              <a:latin typeface="+mn-lt"/>
            </a:endParaRPr>
          </a:p>
          <a:p>
            <a:pPr>
              <a:defRPr/>
            </a:pPr>
            <a:endParaRPr lang="en-US" dirty="0">
              <a:solidFill>
                <a:srgbClr val="FF0000"/>
              </a:solidFill>
              <a:latin typeface="+mn-lt"/>
            </a:endParaRPr>
          </a:p>
          <a:p>
            <a:pPr>
              <a:defRPr/>
            </a:pPr>
            <a:r>
              <a:rPr lang="sr-Latn-RS" dirty="0" smtClean="0">
                <a:solidFill>
                  <a:srgbClr val="FF0000"/>
                </a:solidFill>
                <a:latin typeface="+mn-lt"/>
              </a:rPr>
              <a:t>Back</a:t>
            </a:r>
            <a:r>
              <a:rPr lang="en" dirty="0" smtClean="0">
                <a:solidFill>
                  <a:srgbClr val="FF0000"/>
                </a:solidFill>
                <a:latin typeface="+mn-lt"/>
              </a:rPr>
              <a:t> </a:t>
            </a:r>
            <a:r>
              <a:rPr lang="en" dirty="0">
                <a:solidFill>
                  <a:srgbClr val="FF0000"/>
                </a:solidFill>
                <a:latin typeface="+mn-lt"/>
              </a:rPr>
              <a:t>side </a:t>
            </a:r>
            <a:r>
              <a:rPr lang="sr-Latn-RS" dirty="0" smtClean="0">
                <a:solidFill>
                  <a:srgbClr val="FF0000"/>
                </a:solidFill>
                <a:latin typeface="+mn-lt"/>
              </a:rPr>
              <a:t>of the </a:t>
            </a:r>
            <a:r>
              <a:rPr lang="en" dirty="0" smtClean="0">
                <a:solidFill>
                  <a:srgbClr val="FF0000"/>
                </a:solidFill>
                <a:latin typeface="+mn-lt"/>
              </a:rPr>
              <a:t>chest</a:t>
            </a:r>
            <a:endParaRPr lang="en-US" dirty="0">
              <a:solidFill>
                <a:srgbClr val="FF0000"/>
              </a:solidFill>
              <a:latin typeface="+mn-lt"/>
            </a:endParaRPr>
          </a:p>
          <a:p>
            <a:pPr>
              <a:buFont typeface="Arial" pitchFamily="34" charset="0"/>
              <a:buChar char="•"/>
              <a:defRPr/>
            </a:pPr>
            <a:r>
              <a:rPr lang="en" dirty="0">
                <a:latin typeface="+mn-lt"/>
              </a:rPr>
              <a:t> </a:t>
            </a:r>
            <a:r>
              <a:rPr lang="sr-Latn-RS" sz="2000" b="0" dirty="0">
                <a:latin typeface="+mn-lt"/>
              </a:rPr>
              <a:t>M</a:t>
            </a:r>
            <a:r>
              <a:rPr lang="en" sz="2000" b="0" dirty="0" smtClean="0">
                <a:latin typeface="+mn-lt"/>
              </a:rPr>
              <a:t>edia</a:t>
            </a:r>
            <a:r>
              <a:rPr lang="sr-Latn-RS" sz="2000" b="0" dirty="0" smtClean="0">
                <a:latin typeface="+mn-lt"/>
              </a:rPr>
              <a:t>l</a:t>
            </a:r>
            <a:r>
              <a:rPr lang="en" sz="2000" b="0" dirty="0" smtClean="0">
                <a:latin typeface="+mn-lt"/>
              </a:rPr>
              <a:t> posterior</a:t>
            </a:r>
            <a:r>
              <a:rPr lang="sr-Latn-RS" sz="2000" b="0" dirty="0" smtClean="0">
                <a:latin typeface="+mn-lt"/>
              </a:rPr>
              <a:t> line</a:t>
            </a:r>
            <a:endParaRPr lang="en" sz="2000" b="0" dirty="0">
              <a:latin typeface="+mn-lt"/>
            </a:endParaRPr>
          </a:p>
          <a:p>
            <a:pPr>
              <a:buFont typeface="Arial" pitchFamily="34" charset="0"/>
              <a:buChar char="•"/>
              <a:defRPr/>
            </a:pPr>
            <a:r>
              <a:rPr lang="en" sz="2000" b="0" dirty="0">
                <a:latin typeface="+mn-lt"/>
              </a:rPr>
              <a:t> </a:t>
            </a:r>
            <a:r>
              <a:rPr lang="sr-Latn-RS" sz="2000" b="0" dirty="0">
                <a:latin typeface="+mn-lt"/>
              </a:rPr>
              <a:t>P</a:t>
            </a:r>
            <a:r>
              <a:rPr lang="en" sz="2000" b="0" dirty="0" smtClean="0">
                <a:latin typeface="+mn-lt"/>
              </a:rPr>
              <a:t>aravertebral</a:t>
            </a:r>
            <a:r>
              <a:rPr lang="sr-Latn-RS" sz="2000" b="0" dirty="0" smtClean="0">
                <a:latin typeface="+mn-lt"/>
              </a:rPr>
              <a:t> line</a:t>
            </a:r>
            <a:endParaRPr lang="en-US" sz="2000" b="0" dirty="0">
              <a:latin typeface="+mn-lt"/>
            </a:endParaRPr>
          </a:p>
          <a:p>
            <a:pPr>
              <a:buFont typeface="Arial" pitchFamily="34" charset="0"/>
              <a:buChar char="•"/>
              <a:defRPr/>
            </a:pPr>
            <a:r>
              <a:rPr lang="en" sz="2000" b="0" dirty="0">
                <a:latin typeface="+mn-lt"/>
              </a:rPr>
              <a:t> </a:t>
            </a:r>
            <a:r>
              <a:rPr lang="sr-Latn-RS" sz="2000" b="0" dirty="0">
                <a:latin typeface="+mn-lt"/>
              </a:rPr>
              <a:t>S</a:t>
            </a:r>
            <a:r>
              <a:rPr lang="en" sz="2000" b="0" dirty="0" smtClean="0">
                <a:latin typeface="+mn-lt"/>
              </a:rPr>
              <a:t>capular</a:t>
            </a:r>
            <a:r>
              <a:rPr lang="sr-Latn-RS" sz="2000" b="0" dirty="0" smtClean="0">
                <a:latin typeface="+mn-lt"/>
              </a:rPr>
              <a:t> line</a:t>
            </a:r>
            <a:endParaRPr lang="en-US" sz="2000" b="0" dirty="0">
              <a:latin typeface="+mn-lt"/>
            </a:endParaRPr>
          </a:p>
          <a:p>
            <a:pPr>
              <a:buFont typeface="Arial" pitchFamily="34" charset="0"/>
              <a:buChar char="•"/>
              <a:defRPr/>
            </a:pPr>
            <a:r>
              <a:rPr lang="en" sz="2000" b="0" dirty="0">
                <a:latin typeface="+mn-lt"/>
              </a:rPr>
              <a:t> </a:t>
            </a:r>
            <a:r>
              <a:rPr lang="sr-Latn-RS" sz="2000" b="0" dirty="0" smtClean="0">
                <a:latin typeface="+mn-lt"/>
              </a:rPr>
              <a:t>Posterior</a:t>
            </a:r>
            <a:r>
              <a:rPr lang="en" sz="2000" b="0" dirty="0" smtClean="0">
                <a:latin typeface="+mn-lt"/>
              </a:rPr>
              <a:t> </a:t>
            </a:r>
            <a:r>
              <a:rPr lang="en" sz="2000" b="0" dirty="0">
                <a:latin typeface="+mn-lt"/>
              </a:rPr>
              <a:t>axillary line</a:t>
            </a:r>
            <a:endParaRPr lang="en-US" sz="2000" b="0" dirty="0">
              <a:latin typeface="+mn-lt"/>
            </a:endParaRPr>
          </a:p>
        </p:txBody>
      </p:sp>
      <p:sp>
        <p:nvSpPr>
          <p:cNvPr id="83971" name="Title 2"/>
          <p:cNvSpPr>
            <a:spLocks noGrp="1"/>
          </p:cNvSpPr>
          <p:nvPr>
            <p:ph type="title"/>
          </p:nvPr>
        </p:nvSpPr>
        <p:spPr>
          <a:xfrm>
            <a:off x="457200" y="476250"/>
            <a:ext cx="8229600" cy="1143000"/>
          </a:xfrm>
        </p:spPr>
        <p:txBody>
          <a:bodyPr/>
          <a:lstStyle/>
          <a:p>
            <a:pPr eaLnBrk="1" hangingPunct="1"/>
            <a:r>
              <a:rPr lang="en" sz="4000" b="1" dirty="0" smtClean="0">
                <a:solidFill>
                  <a:schemeClr val="tx1"/>
                </a:solidFill>
              </a:rPr>
              <a:t>Orientation lines </a:t>
            </a:r>
            <a:r>
              <a:rPr lang="sr-Latn-RS" sz="4000" b="1" dirty="0" smtClean="0">
                <a:solidFill>
                  <a:schemeClr val="tx1"/>
                </a:solidFill>
              </a:rPr>
              <a:t>for</a:t>
            </a:r>
            <a:r>
              <a:rPr lang="en" sz="4000" b="1" dirty="0" smtClean="0">
                <a:solidFill>
                  <a:schemeClr val="tx1"/>
                </a:solidFill>
              </a:rPr>
              <a:t> percussion:</a:t>
            </a:r>
            <a:r>
              <a:rPr lang="en-US" sz="4000" b="1" dirty="0" smtClean="0">
                <a:solidFill>
                  <a:schemeClr val="tx1"/>
                </a:solidFill>
              </a:rPr>
              <a:t/>
            </a:r>
            <a:br>
              <a:rPr lang="en-US" sz="4000" b="1" dirty="0" smtClean="0">
                <a:solidFill>
                  <a:schemeClr val="tx1"/>
                </a:solidFill>
              </a:rPr>
            </a:br>
            <a:endParaRPr lang="en-US" sz="4000" b="1" dirty="0" smtClean="0">
              <a:solidFill>
                <a:schemeClr val="tx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4"/>
          <p:cNvSpPr>
            <a:spLocks noGrp="1" noChangeArrowheads="1"/>
          </p:cNvSpPr>
          <p:nvPr>
            <p:ph type="title"/>
          </p:nvPr>
        </p:nvSpPr>
        <p:spPr>
          <a:xfrm>
            <a:off x="457200" y="704850"/>
            <a:ext cx="8305800" cy="1143000"/>
          </a:xfrm>
        </p:spPr>
        <p:txBody>
          <a:bodyPr/>
          <a:lstStyle/>
          <a:p>
            <a:pPr eaLnBrk="1" fontAlgn="auto" hangingPunct="1">
              <a:spcAft>
                <a:spcPts val="0"/>
              </a:spcAft>
              <a:defRPr/>
            </a:pPr>
            <a:endParaRPr lang="en-US" smtClean="0"/>
          </a:p>
        </p:txBody>
      </p:sp>
      <p:pic>
        <p:nvPicPr>
          <p:cNvPr id="3" name="Picture 5"/>
          <p:cNvPicPr>
            <a:picLocks noChangeAspect="1" noChangeArrowheads="1"/>
          </p:cNvPicPr>
          <p:nvPr/>
        </p:nvPicPr>
        <p:blipFill>
          <a:blip r:embed="rId2"/>
          <a:srcRect/>
          <a:stretch>
            <a:fillRect/>
          </a:stretch>
        </p:blipFill>
        <p:spPr bwMode="auto">
          <a:xfrm>
            <a:off x="468313" y="620713"/>
            <a:ext cx="8207375" cy="5832475"/>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Lung-ThoraxAntLine"/>
          <p:cNvPicPr>
            <a:picLocks noChangeAspect="1" noChangeArrowheads="1"/>
          </p:cNvPicPr>
          <p:nvPr/>
        </p:nvPicPr>
        <p:blipFill>
          <a:blip r:embed="rId2"/>
          <a:srcRect/>
          <a:stretch>
            <a:fillRect/>
          </a:stretch>
        </p:blipFill>
        <p:spPr bwMode="auto">
          <a:xfrm>
            <a:off x="228600" y="1600200"/>
            <a:ext cx="4419600" cy="4343400"/>
          </a:xfrm>
          <a:prstGeom prst="rect">
            <a:avLst/>
          </a:prstGeom>
          <a:noFill/>
          <a:ln w="9525">
            <a:noFill/>
            <a:miter lim="800000"/>
            <a:headEnd/>
            <a:tailEnd/>
          </a:ln>
        </p:spPr>
      </p:pic>
      <p:pic>
        <p:nvPicPr>
          <p:cNvPr id="12291" name="Picture 5" descr="Lung-MeAntLine"/>
          <p:cNvPicPr>
            <a:picLocks noChangeAspect="1" noChangeArrowheads="1"/>
          </p:cNvPicPr>
          <p:nvPr/>
        </p:nvPicPr>
        <p:blipFill>
          <a:blip r:embed="rId3"/>
          <a:srcRect/>
          <a:stretch>
            <a:fillRect/>
          </a:stretch>
        </p:blipFill>
        <p:spPr bwMode="auto">
          <a:xfrm>
            <a:off x="4648200" y="1600200"/>
            <a:ext cx="4495800" cy="4343400"/>
          </a:xfrm>
          <a:prstGeom prst="rect">
            <a:avLst/>
          </a:prstGeom>
          <a:noFill/>
          <a:ln w="9525">
            <a:noFill/>
            <a:miter lim="800000"/>
            <a:headEnd/>
            <a:tailEnd/>
          </a:ln>
        </p:spPr>
      </p:pic>
      <p:sp>
        <p:nvSpPr>
          <p:cNvPr id="12292" name="Rectangle 3"/>
          <p:cNvSpPr>
            <a:spLocks noChangeArrowheads="1"/>
          </p:cNvSpPr>
          <p:nvPr/>
        </p:nvSpPr>
        <p:spPr bwMode="auto">
          <a:xfrm>
            <a:off x="5364163" y="2997200"/>
            <a:ext cx="1295400" cy="431800"/>
          </a:xfrm>
          <a:prstGeom prst="rect">
            <a:avLst/>
          </a:prstGeom>
          <a:solidFill>
            <a:schemeClr val="bg2"/>
          </a:solidFill>
          <a:ln w="12700" algn="ctr">
            <a:solidFill>
              <a:schemeClr val="tx1"/>
            </a:solidFill>
            <a:round/>
            <a:headEnd type="none" w="sm" len="sm"/>
            <a:tailEnd type="none" w="sm" len="sm"/>
          </a:ln>
        </p:spPr>
        <p:txBody>
          <a:bodyPr/>
          <a:lstStyle/>
          <a:p>
            <a:r>
              <a:rPr lang="en" sz="1200"/>
              <a:t>upper right lobe</a:t>
            </a:r>
          </a:p>
        </p:txBody>
      </p:sp>
      <p:sp>
        <p:nvSpPr>
          <p:cNvPr id="12293" name="Rectangle 4"/>
          <p:cNvSpPr>
            <a:spLocks noChangeArrowheads="1"/>
          </p:cNvSpPr>
          <p:nvPr/>
        </p:nvSpPr>
        <p:spPr bwMode="auto">
          <a:xfrm>
            <a:off x="7308850" y="2924175"/>
            <a:ext cx="1295400" cy="433388"/>
          </a:xfrm>
          <a:prstGeom prst="rect">
            <a:avLst/>
          </a:prstGeom>
          <a:solidFill>
            <a:schemeClr val="bg2"/>
          </a:solidFill>
          <a:ln w="12700" algn="ctr">
            <a:solidFill>
              <a:schemeClr val="tx1"/>
            </a:solidFill>
            <a:round/>
            <a:headEnd type="none" w="sm" len="sm"/>
            <a:tailEnd type="none" w="sm" len="sm"/>
          </a:ln>
        </p:spPr>
        <p:txBody>
          <a:bodyPr/>
          <a:lstStyle/>
          <a:p>
            <a:r>
              <a:rPr lang="en" sz="1200"/>
              <a:t>upper left lobe</a:t>
            </a:r>
          </a:p>
        </p:txBody>
      </p:sp>
      <p:sp>
        <p:nvSpPr>
          <p:cNvPr id="12294" name="Rectangle 5"/>
          <p:cNvSpPr>
            <a:spLocks noChangeArrowheads="1"/>
          </p:cNvSpPr>
          <p:nvPr/>
        </p:nvSpPr>
        <p:spPr bwMode="auto">
          <a:xfrm>
            <a:off x="5795963" y="4437063"/>
            <a:ext cx="863600" cy="431800"/>
          </a:xfrm>
          <a:prstGeom prst="rect">
            <a:avLst/>
          </a:prstGeom>
          <a:solidFill>
            <a:schemeClr val="bg2"/>
          </a:solidFill>
          <a:ln w="12700" algn="ctr">
            <a:solidFill>
              <a:schemeClr val="tx1"/>
            </a:solidFill>
            <a:round/>
            <a:headEnd type="none" w="sm" len="sm"/>
            <a:tailEnd type="none" w="sm" len="sm"/>
          </a:ln>
        </p:spPr>
        <p:txBody>
          <a:bodyPr/>
          <a:lstStyle/>
          <a:p>
            <a:r>
              <a:rPr lang="sr-Latn-RS" sz="1200" dirty="0"/>
              <a:t>m</a:t>
            </a:r>
            <a:r>
              <a:rPr lang="en" sz="1200" dirty="0" smtClean="0"/>
              <a:t>iddle</a:t>
            </a:r>
            <a:r>
              <a:rPr lang="sr-Latn-RS" sz="1200" dirty="0" smtClean="0"/>
              <a:t> lobe</a:t>
            </a:r>
            <a:endParaRPr lang="en" sz="1200" dirty="0"/>
          </a:p>
        </p:txBody>
      </p:sp>
      <p:sp>
        <p:nvSpPr>
          <p:cNvPr id="12295" name="Rectangle 6"/>
          <p:cNvSpPr>
            <a:spLocks noChangeArrowheads="1"/>
          </p:cNvSpPr>
          <p:nvPr/>
        </p:nvSpPr>
        <p:spPr bwMode="auto">
          <a:xfrm>
            <a:off x="5003800" y="4868863"/>
            <a:ext cx="647700" cy="576361"/>
          </a:xfrm>
          <a:prstGeom prst="rect">
            <a:avLst/>
          </a:prstGeom>
          <a:solidFill>
            <a:schemeClr val="bg2"/>
          </a:solidFill>
          <a:ln w="12700" algn="ctr">
            <a:solidFill>
              <a:schemeClr val="tx1"/>
            </a:solidFill>
            <a:round/>
            <a:headEnd type="none" w="sm" len="sm"/>
            <a:tailEnd type="none" w="sm" len="sm"/>
          </a:ln>
        </p:spPr>
        <p:txBody>
          <a:bodyPr/>
          <a:lstStyle/>
          <a:p>
            <a:r>
              <a:rPr lang="en" sz="1200" dirty="0" smtClean="0"/>
              <a:t>lower </a:t>
            </a:r>
            <a:r>
              <a:rPr lang="sr-Latn-RS" sz="1200" dirty="0" smtClean="0"/>
              <a:t>lobe</a:t>
            </a:r>
            <a:endParaRPr lang="en" sz="1200" dirty="0"/>
          </a:p>
        </p:txBody>
      </p:sp>
      <p:sp>
        <p:nvSpPr>
          <p:cNvPr id="12296" name="Rectangle 7"/>
          <p:cNvSpPr>
            <a:spLocks noChangeArrowheads="1"/>
          </p:cNvSpPr>
          <p:nvPr/>
        </p:nvSpPr>
        <p:spPr bwMode="auto">
          <a:xfrm>
            <a:off x="8101013" y="4652963"/>
            <a:ext cx="647700" cy="648245"/>
          </a:xfrm>
          <a:prstGeom prst="rect">
            <a:avLst/>
          </a:prstGeom>
          <a:solidFill>
            <a:schemeClr val="bg2"/>
          </a:solidFill>
          <a:ln w="12700" algn="ctr">
            <a:solidFill>
              <a:schemeClr val="tx1"/>
            </a:solidFill>
            <a:round/>
            <a:headEnd type="none" w="sm" len="sm"/>
            <a:tailEnd type="none" w="sm" len="sm"/>
          </a:ln>
        </p:spPr>
        <p:txBody>
          <a:bodyPr/>
          <a:lstStyle/>
          <a:p>
            <a:r>
              <a:rPr lang="en" sz="1200" dirty="0" smtClean="0"/>
              <a:t>lower </a:t>
            </a:r>
            <a:r>
              <a:rPr lang="sr-Latn-RS" sz="1200" dirty="0" smtClean="0"/>
              <a:t>lobe</a:t>
            </a:r>
            <a:endParaRPr lang="en" sz="12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Text Box 2"/>
          <p:cNvSpPr txBox="1">
            <a:spLocks noChangeArrowheads="1"/>
          </p:cNvSpPr>
          <p:nvPr/>
        </p:nvSpPr>
        <p:spPr bwMode="auto">
          <a:xfrm>
            <a:off x="461963" y="538163"/>
            <a:ext cx="5198411" cy="707886"/>
          </a:xfrm>
          <a:prstGeom prst="rect">
            <a:avLst/>
          </a:prstGeom>
          <a:noFill/>
          <a:ln w="9525">
            <a:noFill/>
            <a:miter lim="800000"/>
            <a:headEnd/>
            <a:tailEnd/>
          </a:ln>
          <a:effectLst/>
        </p:spPr>
        <p:txBody>
          <a:bodyPr wrap="none">
            <a:spAutoFit/>
          </a:bodyPr>
          <a:lstStyle/>
          <a:p>
            <a:pPr>
              <a:defRPr/>
            </a:pPr>
            <a:r>
              <a:rPr lang="en" sz="4000" dirty="0">
                <a:latin typeface="+mn-lt"/>
              </a:rPr>
              <a:t>Percussion of the </a:t>
            </a:r>
            <a:r>
              <a:rPr lang="en" sz="4000" dirty="0" smtClean="0">
                <a:latin typeface="+mn-lt"/>
              </a:rPr>
              <a:t>chest</a:t>
            </a:r>
            <a:endParaRPr lang="en" sz="4000" dirty="0">
              <a:latin typeface="+mn-lt"/>
            </a:endParaRPr>
          </a:p>
        </p:txBody>
      </p:sp>
      <p:sp>
        <p:nvSpPr>
          <p:cNvPr id="15" name="Rounded Rectangle 14"/>
          <p:cNvSpPr/>
          <p:nvPr/>
        </p:nvSpPr>
        <p:spPr bwMode="auto">
          <a:xfrm>
            <a:off x="827088" y="1412875"/>
            <a:ext cx="7058025" cy="791989"/>
          </a:xfrm>
          <a:prstGeom prst="roundRect">
            <a:avLst/>
          </a:prstGeom>
          <a:solidFill>
            <a:schemeClr val="bg1"/>
          </a:solidFill>
          <a:ln w="12700" cap="flat" cmpd="sng" algn="ctr">
            <a:solidFill>
              <a:schemeClr val="accent6">
                <a:lumMod val="75000"/>
              </a:schemeClr>
            </a:solidFill>
            <a:prstDash val="solid"/>
            <a:round/>
            <a:headEnd type="none" w="sm" len="sm"/>
            <a:tailEnd type="none" w="sm" len="sm"/>
          </a:ln>
          <a:effectLst/>
        </p:spPr>
        <p:txBody>
          <a:bodyPr/>
          <a:lstStyle/>
          <a:p>
            <a:pPr>
              <a:defRPr/>
            </a:pPr>
            <a:r>
              <a:rPr lang="en" sz="2000" dirty="0">
                <a:solidFill>
                  <a:srgbClr val="FF0000"/>
                </a:solidFill>
                <a:latin typeface="+mn-lt"/>
              </a:rPr>
              <a:t>The chest wall is percussed in symmetrical places from the top to the base, from the front and back</a:t>
            </a:r>
            <a:endParaRPr lang="en-US" sz="2000" dirty="0">
              <a:solidFill>
                <a:srgbClr val="FF0000"/>
              </a:solidFill>
              <a:latin typeface="+mn-lt"/>
            </a:endParaRPr>
          </a:p>
        </p:txBody>
      </p:sp>
      <p:pic>
        <p:nvPicPr>
          <p:cNvPr id="4" name="Picture 6"/>
          <p:cNvPicPr>
            <a:picLocks noChangeAspect="1" noChangeArrowheads="1"/>
          </p:cNvPicPr>
          <p:nvPr/>
        </p:nvPicPr>
        <p:blipFill>
          <a:blip r:embed="rId2"/>
          <a:srcRect/>
          <a:stretch>
            <a:fillRect/>
          </a:stretch>
        </p:blipFill>
        <p:spPr bwMode="auto">
          <a:xfrm>
            <a:off x="4229100" y="2670175"/>
            <a:ext cx="3382963" cy="3214688"/>
          </a:xfrm>
          <a:prstGeom prst="rect">
            <a:avLst/>
          </a:prstGeom>
          <a:noFill/>
          <a:ln w="9525">
            <a:noFill/>
            <a:miter lim="800000"/>
            <a:headEnd/>
            <a:tailEnd/>
          </a:ln>
        </p:spPr>
      </p:pic>
      <p:pic>
        <p:nvPicPr>
          <p:cNvPr id="5" name="Picture 12"/>
          <p:cNvPicPr>
            <a:picLocks noChangeAspect="1" noChangeArrowheads="1"/>
          </p:cNvPicPr>
          <p:nvPr/>
        </p:nvPicPr>
        <p:blipFill>
          <a:blip r:embed="rId3"/>
          <a:srcRect/>
          <a:stretch>
            <a:fillRect/>
          </a:stretch>
        </p:blipFill>
        <p:spPr bwMode="auto">
          <a:xfrm>
            <a:off x="687388" y="2679700"/>
            <a:ext cx="3324225" cy="3203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893762" y="620688"/>
            <a:ext cx="8250238" cy="1143000"/>
          </a:xfrm>
        </p:spPr>
        <p:txBody>
          <a:bodyPr/>
          <a:lstStyle/>
          <a:p>
            <a:pPr eaLnBrk="1" hangingPunct="1"/>
            <a:r>
              <a:rPr lang="en" sz="4000" b="1" dirty="0" smtClean="0">
                <a:solidFill>
                  <a:schemeClr val="tx1"/>
                </a:solidFill>
              </a:rPr>
              <a:t>Types </a:t>
            </a:r>
            <a:r>
              <a:rPr lang="sr-Latn-RS" sz="4000" b="1" dirty="0" smtClean="0">
                <a:solidFill>
                  <a:schemeClr val="tx1"/>
                </a:solidFill>
              </a:rPr>
              <a:t>of the </a:t>
            </a:r>
            <a:r>
              <a:rPr lang="en" sz="4000" b="1" dirty="0" smtClean="0">
                <a:solidFill>
                  <a:schemeClr val="tx1"/>
                </a:solidFill>
              </a:rPr>
              <a:t>percussion sound</a:t>
            </a:r>
          </a:p>
        </p:txBody>
      </p:sp>
      <p:sp>
        <p:nvSpPr>
          <p:cNvPr id="87043" name="Rectangle 3"/>
          <p:cNvSpPr>
            <a:spLocks noGrp="1" noChangeArrowheads="1"/>
          </p:cNvSpPr>
          <p:nvPr>
            <p:ph idx="1"/>
          </p:nvPr>
        </p:nvSpPr>
        <p:spPr>
          <a:xfrm>
            <a:off x="179388" y="2439988"/>
            <a:ext cx="8750300" cy="4876800"/>
          </a:xfrm>
        </p:spPr>
        <p:txBody>
          <a:bodyPr/>
          <a:lstStyle/>
          <a:p>
            <a:pPr eaLnBrk="1" hangingPunct="1"/>
            <a:r>
              <a:rPr lang="en" sz="2400" b="1" dirty="0" smtClean="0">
                <a:solidFill>
                  <a:schemeClr val="tx2"/>
                </a:solidFill>
              </a:rPr>
              <a:t>Clear – sonorous</a:t>
            </a:r>
            <a:r>
              <a:rPr lang="sr-Latn-RS" sz="2400" b="1" dirty="0" smtClean="0">
                <a:solidFill>
                  <a:schemeClr val="tx2"/>
                </a:solidFill>
              </a:rPr>
              <a:t>:</a:t>
            </a:r>
            <a:r>
              <a:rPr lang="en" sz="2400" dirty="0" smtClean="0"/>
              <a:t> above organs which contain air (lungs, stomach, intestines)</a:t>
            </a:r>
          </a:p>
          <a:p>
            <a:pPr eaLnBrk="1" hangingPunct="1"/>
            <a:r>
              <a:rPr lang="en" sz="2400" dirty="0" smtClean="0"/>
              <a:t>Clarity </a:t>
            </a:r>
            <a:r>
              <a:rPr lang="sr-Latn-RS" sz="2400" dirty="0" smtClean="0"/>
              <a:t>of the sound </a:t>
            </a:r>
            <a:r>
              <a:rPr lang="en" sz="2400" dirty="0" smtClean="0"/>
              <a:t>depends from the size</a:t>
            </a:r>
            <a:r>
              <a:rPr lang="sr-Latn-RS" sz="2400" dirty="0" smtClean="0"/>
              <a:t> of the</a:t>
            </a:r>
            <a:r>
              <a:rPr lang="en" sz="2400" dirty="0" smtClean="0"/>
              <a:t> cavities and tightness </a:t>
            </a:r>
            <a:r>
              <a:rPr lang="sr-Latn-RS" sz="2400" dirty="0" smtClean="0"/>
              <a:t>of the </a:t>
            </a:r>
            <a:r>
              <a:rPr lang="en" sz="2400" dirty="0" smtClean="0"/>
              <a:t>wall</a:t>
            </a:r>
            <a:endParaRPr lang="sr-Latn-CS" sz="2400" dirty="0" smtClean="0"/>
          </a:p>
          <a:p>
            <a:pPr eaLnBrk="1" hangingPunct="1"/>
            <a:r>
              <a:rPr lang="sr-Latn-RS" sz="2400" b="1" dirty="0">
                <a:solidFill>
                  <a:srgbClr val="FF0000"/>
                </a:solidFill>
              </a:rPr>
              <a:t>C</a:t>
            </a:r>
            <a:r>
              <a:rPr lang="en" sz="2400" b="1" dirty="0" smtClean="0">
                <a:solidFill>
                  <a:srgbClr val="FF0000"/>
                </a:solidFill>
              </a:rPr>
              <a:t>lear nontympanic</a:t>
            </a:r>
            <a:r>
              <a:rPr lang="en" sz="2400" dirty="0" smtClean="0">
                <a:solidFill>
                  <a:srgbClr val="FF0000"/>
                </a:solidFill>
              </a:rPr>
              <a:t> </a:t>
            </a:r>
            <a:r>
              <a:rPr lang="en" sz="2400" dirty="0" smtClean="0"/>
              <a:t>- normal sound </a:t>
            </a:r>
            <a:r>
              <a:rPr lang="sr-Latn-RS" sz="2400" dirty="0"/>
              <a:t>o</a:t>
            </a:r>
            <a:r>
              <a:rPr lang="sr-Latn-RS" sz="2400" dirty="0" smtClean="0"/>
              <a:t>ver the </a:t>
            </a:r>
            <a:r>
              <a:rPr lang="en" sz="2400" dirty="0" smtClean="0"/>
              <a:t>lungs</a:t>
            </a:r>
            <a:endParaRPr lang="sr-Latn-CS" sz="2400" dirty="0" smtClean="0"/>
          </a:p>
          <a:p>
            <a:pPr eaLnBrk="1" hangingPunct="1"/>
            <a:r>
              <a:rPr lang="sr-Latn-RS" sz="2400" b="1" dirty="0">
                <a:solidFill>
                  <a:srgbClr val="FF0000"/>
                </a:solidFill>
              </a:rPr>
              <a:t>R</a:t>
            </a:r>
            <a:r>
              <a:rPr lang="en" sz="2400" b="1" dirty="0" smtClean="0">
                <a:solidFill>
                  <a:srgbClr val="FF0000"/>
                </a:solidFill>
              </a:rPr>
              <a:t>einforced nontympanic</a:t>
            </a:r>
            <a:r>
              <a:rPr lang="en" sz="2400" dirty="0" smtClean="0">
                <a:solidFill>
                  <a:srgbClr val="FF0000"/>
                </a:solidFill>
              </a:rPr>
              <a:t> </a:t>
            </a:r>
            <a:r>
              <a:rPr lang="en" sz="2400" dirty="0" smtClean="0"/>
              <a:t>- hypersonic (sound which </a:t>
            </a:r>
            <a:r>
              <a:rPr lang="sr-Latn-RS" sz="2400" dirty="0" smtClean="0"/>
              <a:t>ressembles </a:t>
            </a:r>
            <a:r>
              <a:rPr lang="en" sz="2400" dirty="0" smtClean="0"/>
              <a:t>typing </a:t>
            </a:r>
            <a:r>
              <a:rPr lang="sr-Latn-RS" sz="2400" dirty="0" smtClean="0"/>
              <a:t>on</a:t>
            </a:r>
            <a:r>
              <a:rPr lang="en" sz="2400" dirty="0" smtClean="0"/>
              <a:t> cardboard boxes, </a:t>
            </a:r>
            <a:r>
              <a:rPr lang="sr-Latn-RS" sz="2400" dirty="0" smtClean="0"/>
              <a:t>lung </a:t>
            </a:r>
            <a:r>
              <a:rPr lang="en" sz="2400" dirty="0" smtClean="0"/>
              <a:t>emphysema)</a:t>
            </a:r>
          </a:p>
          <a:p>
            <a:pPr eaLnBrk="1" hangingPunct="1"/>
            <a:r>
              <a:rPr lang="sr-Latn-RS" sz="2400" b="1" dirty="0">
                <a:solidFill>
                  <a:srgbClr val="FF0000"/>
                </a:solidFill>
              </a:rPr>
              <a:t>T</a:t>
            </a:r>
            <a:r>
              <a:rPr lang="en" sz="2400" b="1" dirty="0" smtClean="0">
                <a:solidFill>
                  <a:srgbClr val="FF0000"/>
                </a:solidFill>
              </a:rPr>
              <a:t>ympanic</a:t>
            </a:r>
            <a:r>
              <a:rPr lang="en" sz="2400" b="1" dirty="0" smtClean="0">
                <a:solidFill>
                  <a:srgbClr val="FFFF00"/>
                </a:solidFill>
              </a:rPr>
              <a:t> </a:t>
            </a:r>
            <a:r>
              <a:rPr lang="en" sz="2400" dirty="0" smtClean="0"/>
              <a:t>(d</a:t>
            </a:r>
            <a:r>
              <a:rPr lang="sr-Latn-RS" sz="2400" dirty="0" smtClean="0"/>
              <a:t>ull</a:t>
            </a:r>
            <a:r>
              <a:rPr lang="en" sz="2400" dirty="0" smtClean="0"/>
              <a:t> </a:t>
            </a:r>
            <a:r>
              <a:rPr lang="sr-Latn-RS" sz="2400" dirty="0" smtClean="0"/>
              <a:t>sound</a:t>
            </a:r>
            <a:r>
              <a:rPr lang="en" sz="2400" dirty="0" smtClean="0"/>
              <a:t>) in case of large cavities in lung tissue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7200" y="549275"/>
            <a:ext cx="8229600" cy="1143000"/>
          </a:xfrm>
        </p:spPr>
        <p:txBody>
          <a:bodyPr/>
          <a:lstStyle/>
          <a:p>
            <a:pPr eaLnBrk="1" hangingPunct="1"/>
            <a:r>
              <a:rPr lang="en" sz="4000" b="1" dirty="0" smtClean="0">
                <a:solidFill>
                  <a:schemeClr val="tx1"/>
                </a:solidFill>
              </a:rPr>
              <a:t>Types </a:t>
            </a:r>
            <a:r>
              <a:rPr lang="sr-Latn-RS" sz="4000" b="1" dirty="0" smtClean="0">
                <a:solidFill>
                  <a:schemeClr val="tx1"/>
                </a:solidFill>
              </a:rPr>
              <a:t>of the </a:t>
            </a:r>
            <a:r>
              <a:rPr lang="en" sz="4000" b="1" dirty="0" smtClean="0">
                <a:solidFill>
                  <a:schemeClr val="tx1"/>
                </a:solidFill>
              </a:rPr>
              <a:t>percussion sound</a:t>
            </a:r>
          </a:p>
        </p:txBody>
      </p:sp>
      <p:sp>
        <p:nvSpPr>
          <p:cNvPr id="88067" name="Rectangle 3"/>
          <p:cNvSpPr>
            <a:spLocks noGrp="1" noChangeArrowheads="1"/>
          </p:cNvSpPr>
          <p:nvPr>
            <p:ph idx="1"/>
          </p:nvPr>
        </p:nvSpPr>
        <p:spPr/>
        <p:txBody>
          <a:bodyPr/>
          <a:lstStyle/>
          <a:p>
            <a:pPr eaLnBrk="1" hangingPunct="1"/>
            <a:r>
              <a:rPr lang="en" sz="2800" b="1" dirty="0" smtClean="0">
                <a:solidFill>
                  <a:srgbClr val="FF0000"/>
                </a:solidFill>
              </a:rPr>
              <a:t>Dark or blunt percussive sound</a:t>
            </a:r>
            <a:endParaRPr lang="sr-Latn-CS" sz="2800" b="1" dirty="0" smtClean="0">
              <a:solidFill>
                <a:srgbClr val="FF0000"/>
              </a:solidFill>
            </a:endParaRPr>
          </a:p>
          <a:p>
            <a:pPr eaLnBrk="1" hangingPunct="1"/>
            <a:r>
              <a:rPr lang="en" sz="2800" dirty="0" smtClean="0"/>
              <a:t>above organs which </a:t>
            </a:r>
            <a:r>
              <a:rPr lang="sr-Latn-RS" sz="2800" dirty="0" smtClean="0"/>
              <a:t>do</a:t>
            </a:r>
            <a:r>
              <a:rPr lang="en" sz="2800" dirty="0" smtClean="0"/>
              <a:t> not contain air</a:t>
            </a:r>
            <a:endParaRPr lang="sr-Latn-CS" sz="2800" dirty="0" smtClean="0"/>
          </a:p>
          <a:p>
            <a:pPr eaLnBrk="1" hangingPunct="1"/>
            <a:r>
              <a:rPr lang="en" sz="2800" dirty="0" smtClean="0"/>
              <a:t>muscles </a:t>
            </a:r>
          </a:p>
          <a:p>
            <a:pPr eaLnBrk="1" hangingPunct="1"/>
            <a:r>
              <a:rPr lang="en" sz="2800" dirty="0" smtClean="0"/>
              <a:t>liver </a:t>
            </a:r>
          </a:p>
          <a:p>
            <a:pPr eaLnBrk="1" hangingPunct="1"/>
            <a:r>
              <a:rPr lang="en" sz="2800" dirty="0" smtClean="0"/>
              <a:t>heart </a:t>
            </a:r>
          </a:p>
          <a:p>
            <a:pPr eaLnBrk="1" hangingPunct="1"/>
            <a:r>
              <a:rPr lang="en" sz="2800" dirty="0" smtClean="0"/>
              <a:t>liquid </a:t>
            </a:r>
          </a:p>
          <a:p>
            <a:pPr eaLnBrk="1" hangingPunct="1"/>
            <a:r>
              <a:rPr lang="en" sz="2800" dirty="0" smtClean="0"/>
              <a:t>tumor </a:t>
            </a:r>
          </a:p>
          <a:p>
            <a:pPr eaLnBrk="1" hangingPunct="1"/>
            <a:r>
              <a:rPr lang="en" sz="2800" dirty="0" smtClean="0"/>
              <a:t>condensed pulmonary tissue</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sr-Latn-RS" sz="4000" b="1" dirty="0" smtClean="0">
                <a:solidFill>
                  <a:schemeClr val="tx1"/>
                </a:solidFill>
              </a:rPr>
              <a:t>Types</a:t>
            </a:r>
            <a:r>
              <a:rPr lang="en" sz="4000" b="1" dirty="0" smtClean="0">
                <a:solidFill>
                  <a:schemeClr val="tx1"/>
                </a:solidFill>
              </a:rPr>
              <a:t> of percussion</a:t>
            </a:r>
          </a:p>
        </p:txBody>
      </p:sp>
      <p:sp>
        <p:nvSpPr>
          <p:cNvPr id="89091" name="Rectangle 3"/>
          <p:cNvSpPr>
            <a:spLocks noGrp="1" noChangeArrowheads="1"/>
          </p:cNvSpPr>
          <p:nvPr>
            <p:ph idx="1"/>
          </p:nvPr>
        </p:nvSpPr>
        <p:spPr>
          <a:xfrm>
            <a:off x="250825" y="2509838"/>
            <a:ext cx="8535988" cy="4159250"/>
          </a:xfrm>
          <a:solidFill>
            <a:schemeClr val="bg1"/>
          </a:solidFill>
        </p:spPr>
        <p:txBody>
          <a:bodyPr/>
          <a:lstStyle/>
          <a:p>
            <a:pPr eaLnBrk="1" hangingPunct="1"/>
            <a:r>
              <a:rPr lang="en" b="1" dirty="0" smtClean="0">
                <a:solidFill>
                  <a:srgbClr val="FF0000"/>
                </a:solidFill>
              </a:rPr>
              <a:t>Comparative</a:t>
            </a:r>
            <a:r>
              <a:rPr lang="en" dirty="0" smtClean="0">
                <a:solidFill>
                  <a:srgbClr val="FF0000"/>
                </a:solidFill>
              </a:rPr>
              <a:t> </a:t>
            </a:r>
            <a:r>
              <a:rPr lang="en" dirty="0" smtClean="0"/>
              <a:t>- percussing symmetrical points equally distant from the medium lines</a:t>
            </a:r>
            <a:endParaRPr lang="sr-Latn-CS" dirty="0" smtClean="0"/>
          </a:p>
          <a:p>
            <a:pPr eaLnBrk="1" hangingPunct="1"/>
            <a:r>
              <a:rPr lang="en" b="1" dirty="0" smtClean="0">
                <a:solidFill>
                  <a:srgbClr val="FF0000"/>
                </a:solidFill>
              </a:rPr>
              <a:t>Topographic </a:t>
            </a:r>
            <a:r>
              <a:rPr lang="en" dirty="0" smtClean="0">
                <a:solidFill>
                  <a:srgbClr val="FF0000"/>
                </a:solidFill>
              </a:rPr>
              <a:t>- </a:t>
            </a:r>
            <a:r>
              <a:rPr lang="en" dirty="0" smtClean="0"/>
              <a:t>indicates the surface </a:t>
            </a:r>
            <a:r>
              <a:rPr lang="sr-Latn-RS" dirty="0" smtClean="0"/>
              <a:t>with abnormalities to</a:t>
            </a:r>
            <a:r>
              <a:rPr lang="en" dirty="0" smtClean="0"/>
              <a:t> pulmonary tissue</a:t>
            </a:r>
            <a:endParaRPr lang="sr-Latn-CS" dirty="0" smtClean="0"/>
          </a:p>
          <a:p>
            <a:pPr eaLnBrk="1" hangingPunct="1"/>
            <a:r>
              <a:rPr lang="en" b="1" dirty="0" smtClean="0">
                <a:solidFill>
                  <a:srgbClr val="FF0000"/>
                </a:solidFill>
              </a:rPr>
              <a:t>Borderline </a:t>
            </a:r>
            <a:r>
              <a:rPr lang="en" dirty="0" smtClean="0"/>
              <a:t>– </a:t>
            </a:r>
            <a:r>
              <a:rPr lang="sr-Latn-RS" dirty="0" smtClean="0"/>
              <a:t>to </a:t>
            </a:r>
            <a:r>
              <a:rPr lang="en" dirty="0" smtClean="0"/>
              <a:t>determine </a:t>
            </a:r>
            <a:r>
              <a:rPr lang="sr-Latn-RS" dirty="0" smtClean="0"/>
              <a:t>the</a:t>
            </a:r>
            <a:r>
              <a:rPr lang="en" dirty="0" smtClean="0"/>
              <a:t> borders </a:t>
            </a:r>
            <a:r>
              <a:rPr lang="sr-Latn-RS" dirty="0" smtClean="0"/>
              <a:t>of the lungs</a:t>
            </a:r>
            <a:r>
              <a:rPr lang="en" dirty="0" smtClean="0"/>
              <a:t> to neighb</a:t>
            </a:r>
            <a:r>
              <a:rPr lang="sr-Latn-RS" dirty="0" smtClean="0"/>
              <a:t>oring</a:t>
            </a:r>
            <a:r>
              <a:rPr lang="en" dirty="0" smtClean="0"/>
              <a:t> organs</a:t>
            </a:r>
            <a:endParaRPr lang="sr-Latn-C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43075" y="333375"/>
            <a:ext cx="8229600" cy="1143000"/>
          </a:xfrm>
        </p:spPr>
        <p:txBody>
          <a:bodyPr/>
          <a:lstStyle/>
          <a:p>
            <a:pPr eaLnBrk="1" hangingPunct="1"/>
            <a:r>
              <a:rPr lang="en" sz="4000" b="1" dirty="0" smtClean="0">
                <a:solidFill>
                  <a:schemeClr val="tx1"/>
                </a:solidFill>
              </a:rPr>
              <a:t>The borders of the lungs</a:t>
            </a:r>
          </a:p>
        </p:txBody>
      </p:sp>
      <p:sp>
        <p:nvSpPr>
          <p:cNvPr id="90115" name="Content Placeholder 2"/>
          <p:cNvSpPr>
            <a:spLocks noGrp="1"/>
          </p:cNvSpPr>
          <p:nvPr>
            <p:ph idx="1"/>
          </p:nvPr>
        </p:nvSpPr>
        <p:spPr>
          <a:xfrm>
            <a:off x="250825" y="1981200"/>
            <a:ext cx="8713788" cy="4114800"/>
          </a:xfrm>
        </p:spPr>
        <p:txBody>
          <a:bodyPr/>
          <a:lstStyle/>
          <a:p>
            <a:pPr eaLnBrk="1" hangingPunct="1"/>
            <a:r>
              <a:rPr lang="en" sz="2800" b="1" dirty="0" smtClean="0">
                <a:solidFill>
                  <a:srgbClr val="FF0000"/>
                </a:solidFill>
              </a:rPr>
              <a:t>The lower border of the lungs </a:t>
            </a:r>
            <a:r>
              <a:rPr lang="en" sz="2800" dirty="0" smtClean="0"/>
              <a:t>on the front side is at the level of the medioclavicular line at the height of the upper edge of the 6th rib on the right, 7th rib on the left, on the middle axillary line at the level of the 8th rib.</a:t>
            </a:r>
          </a:p>
          <a:p>
            <a:pPr eaLnBrk="1" hangingPunct="1"/>
            <a:r>
              <a:rPr lang="en" sz="2800" dirty="0" smtClean="0"/>
              <a:t>On the back side at the junction of the 10th and 12th thoracic vertebrae.</a:t>
            </a:r>
          </a:p>
          <a:p>
            <a:pPr eaLnBrk="1" hangingPunct="1"/>
            <a:r>
              <a:rPr lang="en" sz="2800" b="1" dirty="0" smtClean="0">
                <a:solidFill>
                  <a:srgbClr val="FF0000"/>
                </a:solidFill>
              </a:rPr>
              <a:t>The borders of the tops of the lungs </a:t>
            </a:r>
            <a:r>
              <a:rPr lang="en" sz="2800" dirty="0" smtClean="0">
                <a:solidFill>
                  <a:srgbClr val="FF0000"/>
                </a:solidFill>
              </a:rPr>
              <a:t>- </a:t>
            </a:r>
            <a:r>
              <a:rPr lang="en" sz="2800" dirty="0" smtClean="0"/>
              <a:t>Krening fields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ChangeArrowheads="1"/>
          </p:cNvSpPr>
          <p:nvPr/>
        </p:nvSpPr>
        <p:spPr bwMode="auto">
          <a:xfrm>
            <a:off x="3035300" y="2235200"/>
            <a:ext cx="3352800" cy="3238500"/>
          </a:xfrm>
          <a:prstGeom prst="rect">
            <a:avLst/>
          </a:prstGeom>
          <a:noFill/>
          <a:ln w="76200">
            <a:solidFill>
              <a:schemeClr val="tx1"/>
            </a:solidFill>
            <a:miter lim="800000"/>
            <a:headEnd/>
            <a:tailEnd/>
          </a:ln>
        </p:spPr>
        <p:txBody>
          <a:bodyPr wrap="none" anchor="ctr"/>
          <a:lstStyle/>
          <a:p>
            <a:endParaRPr lang="sr-Latn-CS"/>
          </a:p>
        </p:txBody>
      </p:sp>
      <p:sp>
        <p:nvSpPr>
          <p:cNvPr id="91140" name="Text Box 5"/>
          <p:cNvSpPr txBox="1">
            <a:spLocks noChangeArrowheads="1"/>
          </p:cNvSpPr>
          <p:nvPr/>
        </p:nvSpPr>
        <p:spPr bwMode="auto">
          <a:xfrm>
            <a:off x="684213" y="485914"/>
            <a:ext cx="7494413" cy="707886"/>
          </a:xfrm>
          <a:prstGeom prst="rect">
            <a:avLst/>
          </a:prstGeom>
          <a:noFill/>
          <a:ln w="9525">
            <a:noFill/>
            <a:miter lim="800000"/>
            <a:headEnd/>
            <a:tailEnd/>
          </a:ln>
        </p:spPr>
        <p:txBody>
          <a:bodyPr wrap="square">
            <a:spAutoFit/>
          </a:bodyPr>
          <a:lstStyle/>
          <a:p>
            <a:r>
              <a:rPr lang="en" sz="4000" dirty="0" smtClean="0">
                <a:latin typeface="Calibri" panose="020F0502020204030204" pitchFamily="34" charset="0"/>
                <a:cs typeface="Calibri" panose="020F0502020204030204" pitchFamily="34" charset="0"/>
              </a:rPr>
              <a:t>Percussion</a:t>
            </a:r>
            <a:r>
              <a:rPr lang="sr-Latn-RS" sz="4000" dirty="0" smtClean="0">
                <a:latin typeface="Calibri" panose="020F0502020204030204" pitchFamily="34" charset="0"/>
                <a:cs typeface="Calibri" panose="020F0502020204030204" pitchFamily="34" charset="0"/>
              </a:rPr>
              <a:t> </a:t>
            </a:r>
            <a:r>
              <a:rPr lang="en" sz="4000" dirty="0" smtClean="0">
                <a:latin typeface="Calibri" panose="020F0502020204030204" pitchFamily="34" charset="0"/>
                <a:cs typeface="Calibri" panose="020F0502020204030204" pitchFamily="34" charset="0"/>
              </a:rPr>
              <a:t>-</a:t>
            </a:r>
            <a:r>
              <a:rPr lang="sr-Latn-RS" sz="4000" dirty="0" smtClean="0">
                <a:latin typeface="Calibri" panose="020F0502020204030204" pitchFamily="34" charset="0"/>
                <a:cs typeface="Calibri" panose="020F0502020204030204" pitchFamily="34" charset="0"/>
              </a:rPr>
              <a:t> </a:t>
            </a:r>
            <a:r>
              <a:rPr lang="en" sz="4000" dirty="0" smtClean="0">
                <a:latin typeface="Calibri" panose="020F0502020204030204" pitchFamily="34" charset="0"/>
                <a:cs typeface="Calibri" panose="020F0502020204030204" pitchFamily="34" charset="0"/>
              </a:rPr>
              <a:t>respiratory </a:t>
            </a:r>
            <a:r>
              <a:rPr lang="en" sz="4000" dirty="0">
                <a:latin typeface="Calibri" panose="020F0502020204030204" pitchFamily="34" charset="0"/>
                <a:cs typeface="Calibri" panose="020F0502020204030204" pitchFamily="34" charset="0"/>
              </a:rPr>
              <a:t>mobility :</a:t>
            </a:r>
          </a:p>
        </p:txBody>
      </p:sp>
      <p:sp>
        <p:nvSpPr>
          <p:cNvPr id="91141" name="Text Box 7"/>
          <p:cNvSpPr txBox="1">
            <a:spLocks noChangeArrowheads="1"/>
          </p:cNvSpPr>
          <p:nvPr/>
        </p:nvSpPr>
        <p:spPr bwMode="auto">
          <a:xfrm>
            <a:off x="784225" y="1296988"/>
            <a:ext cx="6875463" cy="400050"/>
          </a:xfrm>
          <a:prstGeom prst="rect">
            <a:avLst/>
          </a:prstGeom>
          <a:noFill/>
          <a:ln w="9525">
            <a:noFill/>
            <a:miter lim="800000"/>
            <a:headEnd/>
            <a:tailEnd/>
          </a:ln>
        </p:spPr>
        <p:txBody>
          <a:bodyPr wrap="none">
            <a:spAutoFit/>
          </a:bodyPr>
          <a:lstStyle/>
          <a:p>
            <a:r>
              <a:rPr lang="en" sz="2000">
                <a:latin typeface="Corbel" pitchFamily="34" charset="0"/>
              </a:rPr>
              <a:t>Determine the position of the diaphragm during breathing movements</a:t>
            </a:r>
          </a:p>
        </p:txBody>
      </p:sp>
      <p:sp>
        <p:nvSpPr>
          <p:cNvPr id="91142" name="Line 9"/>
          <p:cNvSpPr>
            <a:spLocks noChangeShapeType="1"/>
          </p:cNvSpPr>
          <p:nvPr/>
        </p:nvSpPr>
        <p:spPr bwMode="auto">
          <a:xfrm>
            <a:off x="4864100" y="4445000"/>
            <a:ext cx="939800" cy="139700"/>
          </a:xfrm>
          <a:prstGeom prst="line">
            <a:avLst/>
          </a:prstGeom>
          <a:noFill/>
          <a:ln w="38100">
            <a:solidFill>
              <a:srgbClr val="CC3399"/>
            </a:solidFill>
            <a:round/>
            <a:headEnd/>
            <a:tailEnd/>
          </a:ln>
        </p:spPr>
        <p:txBody>
          <a:bodyPr/>
          <a:lstStyle/>
          <a:p>
            <a:endParaRPr lang="en-US"/>
          </a:p>
        </p:txBody>
      </p:sp>
      <p:sp>
        <p:nvSpPr>
          <p:cNvPr id="91144" name="Text Box 11"/>
          <p:cNvSpPr txBox="1">
            <a:spLocks noChangeArrowheads="1"/>
          </p:cNvSpPr>
          <p:nvPr/>
        </p:nvSpPr>
        <p:spPr bwMode="auto">
          <a:xfrm>
            <a:off x="6600825" y="4076700"/>
            <a:ext cx="782587" cy="369332"/>
          </a:xfrm>
          <a:prstGeom prst="rect">
            <a:avLst/>
          </a:prstGeom>
          <a:noFill/>
          <a:ln w="9525">
            <a:noFill/>
            <a:miter lim="800000"/>
            <a:headEnd/>
            <a:tailEnd/>
          </a:ln>
        </p:spPr>
        <p:txBody>
          <a:bodyPr wrap="none">
            <a:spAutoFit/>
          </a:bodyPr>
          <a:lstStyle/>
          <a:p>
            <a:r>
              <a:rPr lang="en" sz="1800" dirty="0" smtClean="0">
                <a:latin typeface="Corbel" pitchFamily="34" charset="0"/>
              </a:rPr>
              <a:t>Sonor</a:t>
            </a:r>
            <a:endParaRPr lang="en" sz="1800" dirty="0">
              <a:latin typeface="Corbel" pitchFamily="34" charset="0"/>
            </a:endParaRPr>
          </a:p>
        </p:txBody>
      </p:sp>
      <p:sp>
        <p:nvSpPr>
          <p:cNvPr id="91146" name="Text Box 13"/>
          <p:cNvSpPr txBox="1">
            <a:spLocks noChangeArrowheads="1"/>
          </p:cNvSpPr>
          <p:nvPr/>
        </p:nvSpPr>
        <p:spPr bwMode="auto">
          <a:xfrm>
            <a:off x="6727825" y="5003800"/>
            <a:ext cx="583814" cy="369332"/>
          </a:xfrm>
          <a:prstGeom prst="rect">
            <a:avLst/>
          </a:prstGeom>
          <a:noFill/>
          <a:ln w="9525">
            <a:noFill/>
            <a:miter lim="800000"/>
            <a:headEnd/>
            <a:tailEnd/>
          </a:ln>
        </p:spPr>
        <p:txBody>
          <a:bodyPr wrap="none">
            <a:spAutoFit/>
          </a:bodyPr>
          <a:lstStyle/>
          <a:p>
            <a:r>
              <a:rPr lang="en" sz="1800" dirty="0" smtClean="0">
                <a:latin typeface="Corbel" pitchFamily="34" charset="0"/>
              </a:rPr>
              <a:t>D</a:t>
            </a:r>
            <a:r>
              <a:rPr lang="sr-Latn-RS" sz="1800" dirty="0" smtClean="0">
                <a:latin typeface="Corbel" pitchFamily="34" charset="0"/>
              </a:rPr>
              <a:t>ull</a:t>
            </a:r>
            <a:endParaRPr lang="en" sz="1800" dirty="0">
              <a:latin typeface="Corbel" pitchFamily="34" charset="0"/>
            </a:endParaRPr>
          </a:p>
        </p:txBody>
      </p:sp>
      <p:sp>
        <p:nvSpPr>
          <p:cNvPr id="91147" name="Line 14"/>
          <p:cNvSpPr>
            <a:spLocks noChangeShapeType="1"/>
          </p:cNvSpPr>
          <p:nvPr/>
        </p:nvSpPr>
        <p:spPr bwMode="auto">
          <a:xfrm>
            <a:off x="3784600" y="4114800"/>
            <a:ext cx="0" cy="635000"/>
          </a:xfrm>
          <a:prstGeom prst="line">
            <a:avLst/>
          </a:prstGeom>
          <a:noFill/>
          <a:ln w="38100">
            <a:solidFill>
              <a:schemeClr val="hlink"/>
            </a:solidFill>
            <a:prstDash val="sysDot"/>
            <a:round/>
            <a:headEnd type="triangle" w="med" len="med"/>
            <a:tailEnd type="triangle" w="med" len="med"/>
          </a:ln>
        </p:spPr>
        <p:txBody>
          <a:bodyPr/>
          <a:lstStyle/>
          <a:p>
            <a:endParaRPr lang="en-US"/>
          </a:p>
        </p:txBody>
      </p:sp>
      <p:sp>
        <p:nvSpPr>
          <p:cNvPr id="91148" name="Line 15"/>
          <p:cNvSpPr>
            <a:spLocks noChangeShapeType="1"/>
          </p:cNvSpPr>
          <p:nvPr/>
        </p:nvSpPr>
        <p:spPr bwMode="auto">
          <a:xfrm flipV="1">
            <a:off x="3365500" y="4025900"/>
            <a:ext cx="1003300" cy="165100"/>
          </a:xfrm>
          <a:prstGeom prst="line">
            <a:avLst/>
          </a:prstGeom>
          <a:noFill/>
          <a:ln w="38100">
            <a:solidFill>
              <a:srgbClr val="CC3399"/>
            </a:solidFill>
            <a:round/>
            <a:headEnd/>
            <a:tailEnd/>
          </a:ln>
        </p:spPr>
        <p:txBody>
          <a:bodyPr/>
          <a:lstStyle/>
          <a:p>
            <a:endParaRPr lang="en-US"/>
          </a:p>
        </p:txBody>
      </p:sp>
      <p:sp>
        <p:nvSpPr>
          <p:cNvPr id="91149" name="Line 16"/>
          <p:cNvSpPr>
            <a:spLocks noChangeShapeType="1"/>
          </p:cNvSpPr>
          <p:nvPr/>
        </p:nvSpPr>
        <p:spPr bwMode="auto">
          <a:xfrm flipV="1">
            <a:off x="3467100" y="4660900"/>
            <a:ext cx="876300" cy="139700"/>
          </a:xfrm>
          <a:prstGeom prst="line">
            <a:avLst/>
          </a:prstGeom>
          <a:noFill/>
          <a:ln w="38100">
            <a:solidFill>
              <a:srgbClr val="CC3399"/>
            </a:solidFill>
            <a:round/>
            <a:headEnd/>
            <a:tailEnd/>
          </a:ln>
        </p:spPr>
        <p:txBody>
          <a:bodyPr/>
          <a:lstStyle/>
          <a:p>
            <a:endParaRPr lang="en-US"/>
          </a:p>
        </p:txBody>
      </p:sp>
      <p:sp>
        <p:nvSpPr>
          <p:cNvPr id="91152" name="Text Box 19"/>
          <p:cNvSpPr txBox="1">
            <a:spLocks noChangeArrowheads="1"/>
          </p:cNvSpPr>
          <p:nvPr/>
        </p:nvSpPr>
        <p:spPr bwMode="auto">
          <a:xfrm>
            <a:off x="684213" y="4025900"/>
            <a:ext cx="2011362" cy="369888"/>
          </a:xfrm>
          <a:prstGeom prst="rect">
            <a:avLst/>
          </a:prstGeom>
          <a:noFill/>
          <a:ln w="9525">
            <a:noFill/>
            <a:miter lim="800000"/>
            <a:headEnd/>
            <a:tailEnd/>
          </a:ln>
        </p:spPr>
        <p:txBody>
          <a:bodyPr wrap="none">
            <a:spAutoFit/>
          </a:bodyPr>
          <a:lstStyle/>
          <a:p>
            <a:r>
              <a:rPr lang="en" sz="1800">
                <a:latin typeface="Corbel" pitchFamily="34" charset="0"/>
              </a:rPr>
              <a:t>Max.expirium</a:t>
            </a:r>
          </a:p>
        </p:txBody>
      </p:sp>
      <p:sp>
        <p:nvSpPr>
          <p:cNvPr id="91153" name="Text Box 20"/>
          <p:cNvSpPr txBox="1">
            <a:spLocks noChangeArrowheads="1"/>
          </p:cNvSpPr>
          <p:nvPr/>
        </p:nvSpPr>
        <p:spPr bwMode="auto">
          <a:xfrm>
            <a:off x="684213" y="4610100"/>
            <a:ext cx="2019300" cy="369888"/>
          </a:xfrm>
          <a:prstGeom prst="rect">
            <a:avLst/>
          </a:prstGeom>
          <a:noFill/>
          <a:ln w="9525">
            <a:noFill/>
            <a:miter lim="800000"/>
            <a:headEnd/>
            <a:tailEnd/>
          </a:ln>
        </p:spPr>
        <p:txBody>
          <a:bodyPr wrap="none">
            <a:spAutoFit/>
          </a:bodyPr>
          <a:lstStyle/>
          <a:p>
            <a:r>
              <a:rPr lang="en" sz="1800">
                <a:latin typeface="Corbel" pitchFamily="34" charset="0"/>
              </a:rPr>
              <a:t>Max. inspiration</a:t>
            </a:r>
          </a:p>
        </p:txBody>
      </p:sp>
      <p:pic>
        <p:nvPicPr>
          <p:cNvPr id="17" name="Picture 2"/>
          <p:cNvPicPr>
            <a:picLocks noChangeAspect="1" noChangeArrowheads="1"/>
          </p:cNvPicPr>
          <p:nvPr/>
        </p:nvPicPr>
        <p:blipFill>
          <a:blip r:embed="rId2"/>
          <a:srcRect/>
          <a:stretch>
            <a:fillRect/>
          </a:stretch>
        </p:blipFill>
        <p:spPr bwMode="auto">
          <a:xfrm>
            <a:off x="3036888" y="2247900"/>
            <a:ext cx="3324225" cy="3203575"/>
          </a:xfrm>
          <a:prstGeom prst="rect">
            <a:avLst/>
          </a:prstGeom>
          <a:noFill/>
          <a:ln w="9525">
            <a:noFill/>
            <a:miter lim="800000"/>
            <a:headEnd/>
            <a:tailEnd/>
          </a:ln>
        </p:spPr>
      </p:pic>
      <p:sp>
        <p:nvSpPr>
          <p:cNvPr id="18" name="Line 17"/>
          <p:cNvSpPr>
            <a:spLocks noChangeShapeType="1"/>
          </p:cNvSpPr>
          <p:nvPr/>
        </p:nvSpPr>
        <p:spPr bwMode="auto">
          <a:xfrm flipV="1">
            <a:off x="2654300" y="4216400"/>
            <a:ext cx="660400" cy="12700"/>
          </a:xfrm>
          <a:prstGeom prst="line">
            <a:avLst/>
          </a:prstGeom>
          <a:noFill/>
          <a:ln w="38100">
            <a:solidFill>
              <a:schemeClr val="hlink"/>
            </a:solidFill>
            <a:prstDash val="sysDot"/>
            <a:round/>
            <a:headEnd/>
            <a:tailEnd type="triangle" w="med" len="med"/>
          </a:ln>
        </p:spPr>
        <p:txBody>
          <a:bodyPr/>
          <a:lstStyle/>
          <a:p>
            <a:endParaRPr lang="en-US"/>
          </a:p>
        </p:txBody>
      </p:sp>
      <p:sp>
        <p:nvSpPr>
          <p:cNvPr id="19" name="Line 18"/>
          <p:cNvSpPr>
            <a:spLocks noChangeShapeType="1"/>
          </p:cNvSpPr>
          <p:nvPr/>
        </p:nvSpPr>
        <p:spPr bwMode="auto">
          <a:xfrm flipV="1">
            <a:off x="2692400" y="4826000"/>
            <a:ext cx="698500" cy="0"/>
          </a:xfrm>
          <a:prstGeom prst="line">
            <a:avLst/>
          </a:prstGeom>
          <a:noFill/>
          <a:ln w="38100">
            <a:solidFill>
              <a:schemeClr val="hlink"/>
            </a:solidFill>
            <a:prstDash val="sysDot"/>
            <a:round/>
            <a:headEnd/>
            <a:tailEnd type="triangle" w="med" len="med"/>
          </a:ln>
        </p:spPr>
        <p:txBody>
          <a:bodyPr/>
          <a:lstStyle/>
          <a:p>
            <a:endParaRPr lang="en-US"/>
          </a:p>
        </p:txBody>
      </p:sp>
      <p:sp>
        <p:nvSpPr>
          <p:cNvPr id="20" name="Line 10"/>
          <p:cNvSpPr>
            <a:spLocks noChangeShapeType="1"/>
          </p:cNvSpPr>
          <p:nvPr/>
        </p:nvSpPr>
        <p:spPr bwMode="auto">
          <a:xfrm flipH="1">
            <a:off x="5397500" y="4279900"/>
            <a:ext cx="1231900" cy="63500"/>
          </a:xfrm>
          <a:prstGeom prst="line">
            <a:avLst/>
          </a:prstGeom>
          <a:noFill/>
          <a:ln w="38100">
            <a:solidFill>
              <a:schemeClr val="hlink"/>
            </a:solidFill>
            <a:prstDash val="sysDot"/>
            <a:round/>
            <a:headEnd/>
            <a:tailEnd type="triangle" w="med" len="med"/>
          </a:ln>
        </p:spPr>
        <p:txBody>
          <a:bodyPr/>
          <a:lstStyle/>
          <a:p>
            <a:endParaRPr lang="en-US"/>
          </a:p>
        </p:txBody>
      </p:sp>
      <p:sp>
        <p:nvSpPr>
          <p:cNvPr id="21" name="Line 12"/>
          <p:cNvSpPr>
            <a:spLocks noChangeShapeType="1"/>
          </p:cNvSpPr>
          <p:nvPr/>
        </p:nvSpPr>
        <p:spPr bwMode="auto">
          <a:xfrm flipH="1" flipV="1">
            <a:off x="5384800" y="4787900"/>
            <a:ext cx="1320800" cy="406400"/>
          </a:xfrm>
          <a:prstGeom prst="line">
            <a:avLst/>
          </a:prstGeom>
          <a:noFill/>
          <a:ln w="38100">
            <a:solidFill>
              <a:schemeClr val="hlink"/>
            </a:solidFill>
            <a:prstDash val="sysDot"/>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 sz="4000" b="1" dirty="0" smtClean="0">
                <a:solidFill>
                  <a:schemeClr val="tx1"/>
                </a:solidFill>
              </a:rPr>
              <a:t>Auscultation</a:t>
            </a:r>
            <a:r>
              <a:rPr lang="sr-Latn-RS" sz="4000" b="1" dirty="0" smtClean="0">
                <a:solidFill>
                  <a:schemeClr val="tx1"/>
                </a:solidFill>
              </a:rPr>
              <a:t> of the</a:t>
            </a:r>
            <a:r>
              <a:rPr lang="en" sz="4000" b="1" dirty="0" smtClean="0">
                <a:solidFill>
                  <a:schemeClr val="tx1"/>
                </a:solidFill>
              </a:rPr>
              <a:t> lungs</a:t>
            </a:r>
          </a:p>
        </p:txBody>
      </p:sp>
      <p:pic>
        <p:nvPicPr>
          <p:cNvPr id="4" name="Picture 4"/>
          <p:cNvPicPr>
            <a:picLocks noGrp="1" noChangeArrowheads="1"/>
          </p:cNvPicPr>
          <p:nvPr>
            <p:ph idx="1"/>
          </p:nvPr>
        </p:nvPicPr>
        <p:blipFill>
          <a:blip r:embed="rId2"/>
          <a:srcRect/>
          <a:stretch>
            <a:fillRect/>
          </a:stretch>
        </p:blipFill>
        <p:spPr>
          <a:xfrm>
            <a:off x="1763688" y="2287586"/>
            <a:ext cx="5234806" cy="4237757"/>
          </a:xfrm>
          <a:noFill/>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900113" y="198438"/>
            <a:ext cx="7772400" cy="1143000"/>
          </a:xfrm>
        </p:spPr>
        <p:txBody>
          <a:bodyPr/>
          <a:lstStyle/>
          <a:p>
            <a:pPr eaLnBrk="1" hangingPunct="1"/>
            <a:r>
              <a:rPr lang="en" sz="4000" b="1" smtClean="0">
                <a:solidFill>
                  <a:schemeClr val="tx1"/>
                </a:solidFill>
              </a:rPr>
              <a:t>Auscultation of the lungs</a:t>
            </a:r>
          </a:p>
        </p:txBody>
      </p:sp>
      <p:sp>
        <p:nvSpPr>
          <p:cNvPr id="2" name="Content Placeholder 1"/>
          <p:cNvSpPr>
            <a:spLocks noGrp="1"/>
          </p:cNvSpPr>
          <p:nvPr>
            <p:ph idx="1"/>
          </p:nvPr>
        </p:nvSpPr>
        <p:spPr/>
        <p:txBody>
          <a:bodyPr/>
          <a:lstStyle/>
          <a:p>
            <a:endParaRPr lang="sr-Cyrl-RS"/>
          </a:p>
        </p:txBody>
      </p:sp>
      <p:pic>
        <p:nvPicPr>
          <p:cNvPr id="4" name="Picture 3" descr="bledsoe+pf02-008gl"/>
          <p:cNvPicPr>
            <a:picLocks noChangeArrowheads="1"/>
          </p:cNvPicPr>
          <p:nvPr/>
        </p:nvPicPr>
        <p:blipFill>
          <a:blip r:embed="rId2"/>
          <a:srcRect/>
          <a:stretch>
            <a:fillRect/>
          </a:stretch>
        </p:blipFill>
        <p:spPr bwMode="auto">
          <a:xfrm>
            <a:off x="252413" y="1844675"/>
            <a:ext cx="3671887" cy="4105275"/>
          </a:xfrm>
          <a:prstGeom prst="rect">
            <a:avLst/>
          </a:prstGeom>
          <a:noFill/>
          <a:ln w="38100">
            <a:solidFill>
              <a:srgbClr val="800000"/>
            </a:solidFill>
            <a:miter lim="800000"/>
            <a:headEnd/>
            <a:tailEnd/>
          </a:ln>
        </p:spPr>
      </p:pic>
      <p:pic>
        <p:nvPicPr>
          <p:cNvPr id="5" name="Picture 3" descr="bledsoe+pf02-008dl"/>
          <p:cNvPicPr>
            <a:picLocks noChangeArrowheads="1"/>
          </p:cNvPicPr>
          <p:nvPr/>
        </p:nvPicPr>
        <p:blipFill>
          <a:blip r:embed="rId3"/>
          <a:srcRect/>
          <a:stretch>
            <a:fillRect/>
          </a:stretch>
        </p:blipFill>
        <p:spPr bwMode="auto">
          <a:xfrm>
            <a:off x="4284663" y="1844675"/>
            <a:ext cx="3600450" cy="4103688"/>
          </a:xfrm>
          <a:prstGeom prst="rect">
            <a:avLst/>
          </a:prstGeom>
          <a:noFill/>
          <a:ln w="38100">
            <a:solidFill>
              <a:srgbClr val="800000"/>
            </a:solid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57200" y="404813"/>
            <a:ext cx="8229600" cy="1143000"/>
          </a:xfrm>
        </p:spPr>
        <p:txBody>
          <a:bodyPr/>
          <a:lstStyle/>
          <a:p>
            <a:pPr eaLnBrk="1" hangingPunct="1"/>
            <a:r>
              <a:rPr lang="en" altLang="zh-CN" sz="4000" b="1" smtClean="0">
                <a:solidFill>
                  <a:schemeClr val="tx1"/>
                </a:solidFill>
              </a:rPr>
              <a:t>Auscultation points</a:t>
            </a:r>
          </a:p>
        </p:txBody>
      </p:sp>
      <p:pic>
        <p:nvPicPr>
          <p:cNvPr id="5" name="Content Placeholder 4" descr="叩诊部位"/>
          <p:cNvPicPr>
            <a:picLocks noGrp="1" noChangeAspect="1" noChangeArrowheads="1"/>
          </p:cNvPicPr>
          <p:nvPr>
            <p:ph sz="half" idx="1"/>
          </p:nvPr>
        </p:nvPicPr>
        <p:blipFill>
          <a:blip r:embed="rId2"/>
          <a:srcRect/>
          <a:stretch>
            <a:fillRect/>
          </a:stretch>
        </p:blipFill>
        <p:spPr>
          <a:xfrm>
            <a:off x="228600" y="1905000"/>
            <a:ext cx="4343400" cy="4260304"/>
          </a:xfrm>
          <a:noFill/>
        </p:spPr>
      </p:pic>
      <p:pic>
        <p:nvPicPr>
          <p:cNvPr id="6" name="Picture 6" descr="叩诊部位－2"/>
          <p:cNvPicPr>
            <a:picLocks noGrp="1" noChangeAspect="1" noChangeArrowheads="1"/>
          </p:cNvPicPr>
          <p:nvPr>
            <p:ph sz="half" idx="2"/>
          </p:nvPr>
        </p:nvPicPr>
        <p:blipFill>
          <a:blip r:embed="rId3"/>
          <a:srcRect/>
          <a:stretch>
            <a:fillRect/>
          </a:stretch>
        </p:blipFill>
        <p:spPr>
          <a:xfrm>
            <a:off x="4697413" y="1920875"/>
            <a:ext cx="3940175" cy="4426723"/>
          </a:xfr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 sz="4000" b="1" dirty="0" smtClean="0">
                <a:solidFill>
                  <a:schemeClr val="tx1"/>
                </a:solidFill>
              </a:rPr>
              <a:t>Auscultatory s</a:t>
            </a:r>
            <a:r>
              <a:rPr lang="sr-Latn-RS" sz="4000" b="1" dirty="0" smtClean="0">
                <a:solidFill>
                  <a:schemeClr val="tx1"/>
                </a:solidFill>
              </a:rPr>
              <a:t>ound</a:t>
            </a:r>
            <a:endParaRPr lang="en-GB" sz="4000" b="1" dirty="0" smtClean="0">
              <a:solidFill>
                <a:schemeClr val="tx1"/>
              </a:solidFill>
            </a:endParaRPr>
          </a:p>
        </p:txBody>
      </p:sp>
      <p:sp>
        <p:nvSpPr>
          <p:cNvPr id="96259" name="Rectangle 3"/>
          <p:cNvSpPr>
            <a:spLocks noGrp="1" noChangeArrowheads="1"/>
          </p:cNvSpPr>
          <p:nvPr>
            <p:ph idx="1"/>
          </p:nvPr>
        </p:nvSpPr>
        <p:spPr>
          <a:xfrm>
            <a:off x="457200" y="2784475"/>
            <a:ext cx="8229600" cy="4389438"/>
          </a:xfrm>
        </p:spPr>
        <p:txBody>
          <a:bodyPr/>
          <a:lstStyle/>
          <a:p>
            <a:pPr eaLnBrk="1" hangingPunct="1"/>
            <a:r>
              <a:rPr lang="en" dirty="0" smtClean="0"/>
              <a:t>Breath</a:t>
            </a:r>
            <a:r>
              <a:rPr lang="sr-Latn-RS" dirty="0" smtClean="0"/>
              <a:t>ing</a:t>
            </a:r>
            <a:r>
              <a:rPr lang="en" dirty="0" smtClean="0"/>
              <a:t> sound</a:t>
            </a:r>
            <a:endParaRPr lang="hr-HR" dirty="0" smtClean="0"/>
          </a:p>
          <a:p>
            <a:pPr eaLnBrk="1" hangingPunct="1"/>
            <a:endParaRPr lang="hr-HR" dirty="0" smtClean="0"/>
          </a:p>
          <a:p>
            <a:pPr eaLnBrk="1" hangingPunct="1"/>
            <a:r>
              <a:rPr lang="en" dirty="0" smtClean="0"/>
              <a:t>Spoken sound</a:t>
            </a:r>
            <a:endParaRPr lang="hr-HR" dirty="0" smtClean="0"/>
          </a:p>
          <a:p>
            <a:pPr eaLnBrk="1" hangingPunct="1"/>
            <a:endParaRPr lang="hr-HR" dirty="0" smtClean="0"/>
          </a:p>
          <a:p>
            <a:pPr eaLnBrk="1" hangingPunct="1"/>
            <a:r>
              <a:rPr lang="en" dirty="0" smtClean="0"/>
              <a:t>Following sound</a:t>
            </a:r>
            <a:endParaRPr lang="en-GB"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743075" y="2632075"/>
            <a:ext cx="5657850" cy="3389313"/>
          </a:xfrm>
          <a:prstGeom prst="rect">
            <a:avLst/>
          </a:prstGeom>
          <a:noFill/>
          <a:ln w="12700">
            <a:noFill/>
            <a:miter lim="800000"/>
            <a:headEnd type="none" w="sm" len="sm"/>
            <a:tailEnd type="none" w="sm" len="sm"/>
          </a:ln>
        </p:spPr>
      </p:pic>
      <p:sp>
        <p:nvSpPr>
          <p:cNvPr id="10243" name="Title 4"/>
          <p:cNvSpPr>
            <a:spLocks noGrp="1"/>
          </p:cNvSpPr>
          <p:nvPr>
            <p:ph type="title"/>
          </p:nvPr>
        </p:nvSpPr>
        <p:spPr>
          <a:xfrm>
            <a:off x="1162744" y="704088"/>
            <a:ext cx="8305800"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Aft>
                <a:spcPts val="0"/>
              </a:spcAft>
              <a:defRPr/>
            </a:pPr>
            <a:r>
              <a:rPr lang="sr-Latn-RS" sz="4000" b="1" dirty="0" smtClean="0">
                <a:solidFill>
                  <a:schemeClr val="tx1"/>
                </a:solidFill>
              </a:rPr>
              <a:t>Back</a:t>
            </a:r>
            <a:r>
              <a:rPr lang="en" sz="4000" b="1" dirty="0" smtClean="0">
                <a:solidFill>
                  <a:schemeClr val="tx1"/>
                </a:solidFill>
              </a:rPr>
              <a:t> side</a:t>
            </a:r>
            <a:r>
              <a:rPr lang="sr-Latn-RS" sz="4000" b="1" dirty="0" smtClean="0">
                <a:solidFill>
                  <a:schemeClr val="tx1"/>
                </a:solidFill>
              </a:rPr>
              <a:t> of the</a:t>
            </a:r>
            <a:r>
              <a:rPr lang="en" sz="4000" b="1" dirty="0" smtClean="0">
                <a:solidFill>
                  <a:schemeClr val="tx1"/>
                </a:solidFill>
              </a:rPr>
              <a:t> chest </a:t>
            </a:r>
            <a:endParaRPr lang="en-US" sz="4000" b="1" dirty="0" smtClean="0">
              <a:solidFill>
                <a:schemeClr val="tx1"/>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 sz="4000" b="1" dirty="0" smtClean="0">
                <a:solidFill>
                  <a:schemeClr val="tx1"/>
                </a:solidFill>
              </a:rPr>
              <a:t>Breath</a:t>
            </a:r>
            <a:r>
              <a:rPr lang="sr-Latn-RS" sz="4000" b="1" dirty="0" smtClean="0">
                <a:solidFill>
                  <a:schemeClr val="tx1"/>
                </a:solidFill>
              </a:rPr>
              <a:t>ing</a:t>
            </a:r>
            <a:r>
              <a:rPr lang="en" sz="4000" b="1" dirty="0" smtClean="0">
                <a:solidFill>
                  <a:schemeClr val="tx1"/>
                </a:solidFill>
              </a:rPr>
              <a:t> sound</a:t>
            </a:r>
            <a:endParaRPr lang="en-GB" sz="4000" b="1" dirty="0" smtClean="0">
              <a:solidFill>
                <a:schemeClr val="tx1"/>
              </a:solidFill>
            </a:endParaRPr>
          </a:p>
        </p:txBody>
      </p:sp>
      <p:sp>
        <p:nvSpPr>
          <p:cNvPr id="97283" name="Rectangle 3"/>
          <p:cNvSpPr>
            <a:spLocks noGrp="1" noChangeArrowheads="1"/>
          </p:cNvSpPr>
          <p:nvPr>
            <p:ph idx="1"/>
          </p:nvPr>
        </p:nvSpPr>
        <p:spPr>
          <a:xfrm>
            <a:off x="457200" y="2424113"/>
            <a:ext cx="8229600" cy="4389437"/>
          </a:xfrm>
        </p:spPr>
        <p:txBody>
          <a:bodyPr/>
          <a:lstStyle/>
          <a:p>
            <a:pPr eaLnBrk="1" hangingPunct="1"/>
            <a:r>
              <a:rPr lang="en" smtClean="0"/>
              <a:t>Normal</a:t>
            </a:r>
            <a:endParaRPr lang="hr-HR" smtClean="0"/>
          </a:p>
          <a:p>
            <a:pPr eaLnBrk="1" hangingPunct="1"/>
            <a:endParaRPr lang="hr-HR" smtClean="0"/>
          </a:p>
          <a:p>
            <a:pPr eaLnBrk="1" hangingPunct="1"/>
            <a:r>
              <a:rPr lang="en" smtClean="0"/>
              <a:t>Weakened - silent</a:t>
            </a:r>
            <a:endParaRPr lang="hr-HR" smtClean="0"/>
          </a:p>
          <a:p>
            <a:pPr eaLnBrk="1" hangingPunct="1"/>
            <a:endParaRPr lang="hr-HR" smtClean="0"/>
          </a:p>
          <a:p>
            <a:pPr eaLnBrk="1" hangingPunct="1"/>
            <a:r>
              <a:rPr lang="en" smtClean="0"/>
              <a:t>Extended expirium</a:t>
            </a:r>
            <a:endParaRPr lang="hr-HR" smtClean="0"/>
          </a:p>
          <a:p>
            <a:pPr eaLnBrk="1" hangingPunct="1"/>
            <a:endParaRPr lang="hr-HR" smtClean="0"/>
          </a:p>
          <a:p>
            <a:pPr eaLnBrk="1" hangingPunct="1"/>
            <a:r>
              <a:rPr lang="en" smtClean="0"/>
              <a:t>Bronchial breathing</a:t>
            </a:r>
            <a:endParaRPr lang="en-GB"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 sz="4000" b="1" dirty="0" smtClean="0">
                <a:solidFill>
                  <a:schemeClr val="tx1"/>
                </a:solidFill>
              </a:rPr>
              <a:t>Normal respiratory </a:t>
            </a:r>
            <a:r>
              <a:rPr lang="sr-Latn-RS" sz="4000" b="1" dirty="0" smtClean="0">
                <a:solidFill>
                  <a:schemeClr val="tx1"/>
                </a:solidFill>
              </a:rPr>
              <a:t>sound</a:t>
            </a:r>
            <a:endParaRPr lang="en" sz="4000" b="1" dirty="0" smtClean="0">
              <a:solidFill>
                <a:schemeClr val="tx1"/>
              </a:solidFill>
            </a:endParaRPr>
          </a:p>
        </p:txBody>
      </p:sp>
      <p:sp>
        <p:nvSpPr>
          <p:cNvPr id="98307" name="Rectangle 3"/>
          <p:cNvSpPr>
            <a:spLocks noGrp="1" noChangeArrowheads="1"/>
          </p:cNvSpPr>
          <p:nvPr>
            <p:ph idx="1"/>
          </p:nvPr>
        </p:nvSpPr>
        <p:spPr>
          <a:xfrm>
            <a:off x="457200" y="2568575"/>
            <a:ext cx="8229600" cy="4389438"/>
          </a:xfrm>
        </p:spPr>
        <p:txBody>
          <a:bodyPr/>
          <a:lstStyle/>
          <a:p>
            <a:pPr eaLnBrk="1" hangingPunct="1"/>
            <a:r>
              <a:rPr lang="sr-Latn-RS" dirty="0" smtClean="0"/>
              <a:t>Could be</a:t>
            </a:r>
            <a:r>
              <a:rPr lang="en" dirty="0" smtClean="0"/>
              <a:t> hear</a:t>
            </a:r>
            <a:r>
              <a:rPr lang="sr-Latn-RS" dirty="0" smtClean="0"/>
              <a:t>d</a:t>
            </a:r>
            <a:r>
              <a:rPr lang="en" dirty="0" smtClean="0"/>
              <a:t> over the the biggest part</a:t>
            </a:r>
            <a:r>
              <a:rPr lang="sr-Latn-RS" dirty="0" smtClean="0"/>
              <a:t> of</a:t>
            </a:r>
            <a:r>
              <a:rPr lang="en" dirty="0" smtClean="0"/>
              <a:t> normal</a:t>
            </a:r>
            <a:r>
              <a:rPr lang="sr-Latn-RS" dirty="0" smtClean="0"/>
              <a:t> </a:t>
            </a:r>
            <a:r>
              <a:rPr lang="en" dirty="0" smtClean="0"/>
              <a:t>lungs</a:t>
            </a:r>
            <a:endParaRPr lang="sr-Latn-CS" dirty="0" smtClean="0"/>
          </a:p>
          <a:p>
            <a:pPr eaLnBrk="1" hangingPunct="1"/>
            <a:r>
              <a:rPr lang="en" dirty="0" smtClean="0"/>
              <a:t>Relatively soft sound - soft " V "</a:t>
            </a:r>
          </a:p>
          <a:p>
            <a:pPr eaLnBrk="1" hangingPunct="1"/>
            <a:r>
              <a:rPr lang="en" dirty="0" smtClean="0"/>
              <a:t>Dominant inspirational phase (3:1)</a:t>
            </a:r>
            <a:endParaRPr lang="en-US" dirty="0"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 sz="4000" b="1" dirty="0" smtClean="0">
                <a:solidFill>
                  <a:schemeClr val="tx1"/>
                </a:solidFill>
              </a:rPr>
              <a:t>Bronchial respiratory </a:t>
            </a:r>
            <a:r>
              <a:rPr lang="sr-Latn-RS" sz="4000" b="1" dirty="0" smtClean="0">
                <a:solidFill>
                  <a:schemeClr val="tx1"/>
                </a:solidFill>
              </a:rPr>
              <a:t>sound</a:t>
            </a:r>
            <a:endParaRPr lang="en" sz="4000" b="1" dirty="0" smtClean="0">
              <a:solidFill>
                <a:schemeClr val="tx1"/>
              </a:solidFill>
            </a:endParaRPr>
          </a:p>
        </p:txBody>
      </p:sp>
      <p:sp>
        <p:nvSpPr>
          <p:cNvPr id="99331" name="Rectangle 3"/>
          <p:cNvSpPr>
            <a:spLocks noGrp="1" noChangeArrowheads="1"/>
          </p:cNvSpPr>
          <p:nvPr>
            <p:ph idx="1"/>
          </p:nvPr>
        </p:nvSpPr>
        <p:spPr>
          <a:xfrm>
            <a:off x="250825" y="2413000"/>
            <a:ext cx="8569325" cy="4184650"/>
          </a:xfrm>
        </p:spPr>
        <p:txBody>
          <a:bodyPr/>
          <a:lstStyle/>
          <a:p>
            <a:pPr eaLnBrk="1" hangingPunct="1"/>
            <a:r>
              <a:rPr lang="en" sz="2800" dirty="0" smtClean="0"/>
              <a:t>Loud, high-pitched, reminiscent on the sound which one </a:t>
            </a:r>
            <a:r>
              <a:rPr lang="sr-Latn-RS" sz="2800" dirty="0" smtClean="0"/>
              <a:t>creates</a:t>
            </a:r>
            <a:r>
              <a:rPr lang="en" sz="2800" dirty="0" smtClean="0"/>
              <a:t> when pronounc</a:t>
            </a:r>
            <a:r>
              <a:rPr lang="sr-Latn-RS" sz="2800" dirty="0" smtClean="0"/>
              <a:t>ing</a:t>
            </a:r>
            <a:r>
              <a:rPr lang="en" sz="2800" dirty="0" smtClean="0"/>
              <a:t> long "ho - o"</a:t>
            </a:r>
          </a:p>
          <a:p>
            <a:pPr eaLnBrk="1" hangingPunct="1"/>
            <a:r>
              <a:rPr lang="en" sz="2800" dirty="0" smtClean="0"/>
              <a:t>Normal</a:t>
            </a:r>
            <a:r>
              <a:rPr lang="sr-Latn-RS" sz="2800" dirty="0" smtClean="0"/>
              <a:t>ly could be </a:t>
            </a:r>
            <a:r>
              <a:rPr lang="en" sz="2800" dirty="0" smtClean="0"/>
              <a:t>hear</a:t>
            </a:r>
            <a:r>
              <a:rPr lang="sr-Latn-RS" sz="2800" dirty="0" smtClean="0"/>
              <a:t>d</a:t>
            </a:r>
            <a:r>
              <a:rPr lang="en" sz="2800" dirty="0" smtClean="0"/>
              <a:t> above the manubrium </a:t>
            </a:r>
            <a:endParaRPr lang="sr-Latn-CS" sz="2800" dirty="0" smtClean="0"/>
          </a:p>
          <a:p>
            <a:pPr eaLnBrk="1" hangingPunct="1"/>
            <a:r>
              <a:rPr lang="en" sz="2800" dirty="0" smtClean="0"/>
              <a:t>Expirium is louder and longer </a:t>
            </a:r>
            <a:r>
              <a:rPr lang="sr-Latn-RS" sz="2800" dirty="0" smtClean="0"/>
              <a:t>then </a:t>
            </a:r>
            <a:r>
              <a:rPr lang="en" sz="2800" dirty="0" smtClean="0"/>
              <a:t>the inspiration</a:t>
            </a:r>
            <a:endParaRPr lang="sr-Latn-CS" sz="2800" dirty="0" smtClean="0"/>
          </a:p>
          <a:p>
            <a:pPr eaLnBrk="1" hangingPunct="1"/>
            <a:r>
              <a:rPr lang="en" sz="2800" dirty="0" smtClean="0"/>
              <a:t>When hear</a:t>
            </a:r>
            <a:r>
              <a:rPr lang="sr-Latn-RS" sz="2800" dirty="0" smtClean="0"/>
              <a:t>d</a:t>
            </a:r>
            <a:r>
              <a:rPr lang="en" sz="2800" dirty="0" smtClean="0"/>
              <a:t> o</a:t>
            </a:r>
            <a:r>
              <a:rPr lang="sr-Latn-RS" sz="2800" dirty="0" smtClean="0"/>
              <a:t>ver</a:t>
            </a:r>
            <a:r>
              <a:rPr lang="en" sz="2800" dirty="0" smtClean="0"/>
              <a:t> the peripheral parts </a:t>
            </a:r>
            <a:r>
              <a:rPr lang="sr-Latn-RS" sz="2800" dirty="0" smtClean="0"/>
              <a:t>of the </a:t>
            </a:r>
            <a:r>
              <a:rPr lang="en" sz="2800" dirty="0" smtClean="0"/>
              <a:t>lungs</a:t>
            </a:r>
            <a:r>
              <a:rPr lang="sr-Latn-RS" sz="2800" dirty="0" smtClean="0"/>
              <a:t>, it is al</a:t>
            </a:r>
            <a:r>
              <a:rPr lang="en" sz="2800" dirty="0" smtClean="0"/>
              <a:t>ways </a:t>
            </a:r>
            <a:r>
              <a:rPr lang="sr-Latn-RS" sz="2800" dirty="0" smtClean="0"/>
              <a:t>a</a:t>
            </a:r>
            <a:r>
              <a:rPr lang="en" sz="2800" dirty="0" smtClean="0"/>
              <a:t> sign</a:t>
            </a:r>
            <a:r>
              <a:rPr lang="sr-Latn-RS" sz="2800" dirty="0" smtClean="0"/>
              <a:t> of</a:t>
            </a:r>
            <a:r>
              <a:rPr lang="en" sz="2800" dirty="0" smtClean="0"/>
              <a:t> pathological process</a:t>
            </a:r>
            <a:endParaRPr lang="en-US" sz="2800"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250825" y="404813"/>
            <a:ext cx="8642350" cy="1143000"/>
          </a:xfrm>
        </p:spPr>
        <p:txBody>
          <a:bodyPr/>
          <a:lstStyle/>
          <a:p>
            <a:pPr eaLnBrk="1" hangingPunct="1"/>
            <a:r>
              <a:rPr lang="en" sz="4000" b="1" smtClean="0">
                <a:solidFill>
                  <a:schemeClr val="tx1"/>
                </a:solidFill>
              </a:rPr>
              <a:t>Bronchovesicular respiratory murmur</a:t>
            </a:r>
          </a:p>
        </p:txBody>
      </p:sp>
      <p:sp>
        <p:nvSpPr>
          <p:cNvPr id="100355" name="Content Placeholder 2"/>
          <p:cNvSpPr>
            <a:spLocks noGrp="1"/>
          </p:cNvSpPr>
          <p:nvPr>
            <p:ph idx="1"/>
          </p:nvPr>
        </p:nvSpPr>
        <p:spPr>
          <a:xfrm>
            <a:off x="179388" y="2268538"/>
            <a:ext cx="8785225" cy="4329112"/>
          </a:xfrm>
        </p:spPr>
        <p:txBody>
          <a:bodyPr/>
          <a:lstStyle/>
          <a:p>
            <a:pPr eaLnBrk="1" hangingPunct="1"/>
            <a:r>
              <a:rPr lang="en" dirty="0" smtClean="0"/>
              <a:t>Between bronchial and vesicular breath</a:t>
            </a:r>
            <a:r>
              <a:rPr lang="sr-Latn-RS" dirty="0" smtClean="0"/>
              <a:t>ing</a:t>
            </a:r>
            <a:r>
              <a:rPr lang="en" dirty="0" smtClean="0"/>
              <a:t> sounds</a:t>
            </a:r>
          </a:p>
          <a:p>
            <a:pPr eaLnBrk="1" hangingPunct="1"/>
            <a:r>
              <a:rPr lang="en" dirty="0" smtClean="0"/>
              <a:t>Inspirium and </a:t>
            </a:r>
            <a:r>
              <a:rPr lang="sr-Latn-RS" dirty="0" smtClean="0"/>
              <a:t>e</a:t>
            </a:r>
            <a:r>
              <a:rPr lang="en" dirty="0" smtClean="0"/>
              <a:t>xpirium have similar quality and duration</a:t>
            </a:r>
          </a:p>
          <a:p>
            <a:pPr eaLnBrk="1" hangingPunct="1"/>
            <a:r>
              <a:rPr lang="en" dirty="0" smtClean="0"/>
              <a:t>It is normally heard in two places:</a:t>
            </a:r>
          </a:p>
          <a:p>
            <a:pPr eaLnBrk="1" hangingPunct="1">
              <a:buFontTx/>
              <a:buNone/>
            </a:pPr>
            <a:r>
              <a:rPr lang="en" dirty="0" smtClean="0"/>
              <a:t>- </a:t>
            </a:r>
            <a:r>
              <a:rPr lang="sr-Latn-RS" sz="2400" dirty="0" smtClean="0"/>
              <a:t>In front</a:t>
            </a:r>
            <a:r>
              <a:rPr lang="en" sz="2400" dirty="0" smtClean="0"/>
              <a:t> at the height of the first and second intercostal space</a:t>
            </a:r>
          </a:p>
          <a:p>
            <a:pPr eaLnBrk="1" hangingPunct="1">
              <a:buFontTx/>
              <a:buNone/>
            </a:pPr>
            <a:r>
              <a:rPr lang="en" sz="2400" dirty="0" smtClean="0"/>
              <a:t>- </a:t>
            </a:r>
            <a:r>
              <a:rPr lang="sr-Latn-RS" sz="2400" dirty="0" smtClean="0"/>
              <a:t>On the back</a:t>
            </a:r>
            <a:r>
              <a:rPr lang="en" sz="2400" dirty="0" smtClean="0"/>
              <a:t> between the shoulder blades</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755576" y="692696"/>
            <a:ext cx="8229600" cy="1143000"/>
          </a:xfrm>
        </p:spPr>
        <p:txBody>
          <a:bodyPr/>
          <a:lstStyle/>
          <a:p>
            <a:pPr eaLnBrk="1" hangingPunct="1"/>
            <a:r>
              <a:rPr lang="en" sz="4000" b="1" dirty="0" smtClean="0">
                <a:solidFill>
                  <a:schemeClr val="tx1"/>
                </a:solidFill>
              </a:rPr>
              <a:t>Spoken sounds</a:t>
            </a:r>
            <a:endParaRPr lang="en-GB" sz="4000" b="1" dirty="0" smtClean="0">
              <a:solidFill>
                <a:schemeClr val="tx1"/>
              </a:solidFill>
            </a:endParaRPr>
          </a:p>
        </p:txBody>
      </p:sp>
      <p:sp>
        <p:nvSpPr>
          <p:cNvPr id="102403" name="Rectangle 3"/>
          <p:cNvSpPr>
            <a:spLocks noGrp="1" noChangeArrowheads="1"/>
          </p:cNvSpPr>
          <p:nvPr>
            <p:ph idx="1"/>
          </p:nvPr>
        </p:nvSpPr>
        <p:spPr>
          <a:xfrm>
            <a:off x="457200" y="2495550"/>
            <a:ext cx="8229600" cy="4389438"/>
          </a:xfrm>
        </p:spPr>
        <p:txBody>
          <a:bodyPr/>
          <a:lstStyle/>
          <a:p>
            <a:pPr eaLnBrk="1" hangingPunct="1"/>
            <a:r>
              <a:rPr lang="en" b="1" dirty="0" smtClean="0">
                <a:solidFill>
                  <a:srgbClr val="FF0000"/>
                </a:solidFill>
                <a:latin typeface="Corbel" pitchFamily="34" charset="0"/>
              </a:rPr>
              <a:t>Bronchophony</a:t>
            </a:r>
            <a:endParaRPr lang="hr-HR" b="1" dirty="0" smtClean="0">
              <a:solidFill>
                <a:srgbClr val="FF0000"/>
              </a:solidFill>
              <a:latin typeface="Corbel" pitchFamily="34" charset="0"/>
            </a:endParaRPr>
          </a:p>
          <a:p>
            <a:pPr eaLnBrk="1" hangingPunct="1">
              <a:buFontTx/>
              <a:buNone/>
            </a:pPr>
            <a:r>
              <a:rPr lang="en" dirty="0" smtClean="0">
                <a:solidFill>
                  <a:srgbClr val="FFCC00"/>
                </a:solidFill>
                <a:latin typeface="Corbel" pitchFamily="34" charset="0"/>
              </a:rPr>
              <a:t>      </a:t>
            </a:r>
            <a:r>
              <a:rPr lang="en" dirty="0" smtClean="0">
                <a:latin typeface="Corbel" pitchFamily="34" charset="0"/>
              </a:rPr>
              <a:t>normal</a:t>
            </a:r>
            <a:endParaRPr lang="hr-HR" dirty="0" smtClean="0">
              <a:latin typeface="Corbel" pitchFamily="34" charset="0"/>
            </a:endParaRPr>
          </a:p>
          <a:p>
            <a:pPr eaLnBrk="1" hangingPunct="1">
              <a:buFontTx/>
              <a:buNone/>
            </a:pPr>
            <a:r>
              <a:rPr lang="en" dirty="0" smtClean="0">
                <a:latin typeface="Corbel" pitchFamily="34" charset="0"/>
              </a:rPr>
              <a:t>      reinforced</a:t>
            </a:r>
            <a:endParaRPr lang="hr-HR" dirty="0" smtClean="0">
              <a:latin typeface="Corbel" pitchFamily="34" charset="0"/>
            </a:endParaRPr>
          </a:p>
          <a:p>
            <a:pPr eaLnBrk="1" hangingPunct="1">
              <a:buFontTx/>
              <a:buNone/>
            </a:pPr>
            <a:r>
              <a:rPr lang="en" dirty="0" smtClean="0">
                <a:latin typeface="Corbel" pitchFamily="34" charset="0"/>
              </a:rPr>
              <a:t>      weakened </a:t>
            </a:r>
            <a:endParaRPr lang="hr-HR" dirty="0" smtClean="0">
              <a:solidFill>
                <a:srgbClr val="FFCC00"/>
              </a:solidFill>
              <a:latin typeface="Corbel" pitchFamily="34" charset="0"/>
            </a:endParaRPr>
          </a:p>
          <a:p>
            <a:pPr eaLnBrk="1" hangingPunct="1"/>
            <a:r>
              <a:rPr lang="en" b="1" dirty="0" smtClean="0">
                <a:solidFill>
                  <a:srgbClr val="FF0000"/>
                </a:solidFill>
                <a:latin typeface="Corbel" pitchFamily="34" charset="0"/>
              </a:rPr>
              <a:t>Pectoriloquy</a:t>
            </a:r>
            <a:endParaRPr lang="hr-HR" b="1" dirty="0" smtClean="0">
              <a:solidFill>
                <a:srgbClr val="FF0000"/>
              </a:solidFill>
              <a:latin typeface="Corbel" pitchFamily="34" charset="0"/>
            </a:endParaRPr>
          </a:p>
          <a:p>
            <a:pPr eaLnBrk="1" hangingPunct="1">
              <a:buFontTx/>
              <a:buNone/>
            </a:pPr>
            <a:r>
              <a:rPr lang="en" dirty="0" smtClean="0">
                <a:solidFill>
                  <a:srgbClr val="FFCC00"/>
                </a:solidFill>
                <a:latin typeface="Corbel" pitchFamily="34" charset="0"/>
              </a:rPr>
              <a:t>      </a:t>
            </a:r>
            <a:r>
              <a:rPr lang="en" dirty="0" smtClean="0">
                <a:latin typeface="Corbel" pitchFamily="34" charset="0"/>
              </a:rPr>
              <a:t>negative</a:t>
            </a:r>
            <a:endParaRPr lang="hr-HR" dirty="0" smtClean="0">
              <a:latin typeface="Corbel" pitchFamily="34" charset="0"/>
            </a:endParaRPr>
          </a:p>
          <a:p>
            <a:pPr eaLnBrk="1" hangingPunct="1">
              <a:buFontTx/>
              <a:buNone/>
            </a:pPr>
            <a:r>
              <a:rPr lang="en" dirty="0" smtClean="0">
                <a:latin typeface="Corbel" pitchFamily="34" charset="0"/>
              </a:rPr>
              <a:t>      positive</a:t>
            </a:r>
            <a:r>
              <a:rPr lang="en" dirty="0" smtClean="0">
                <a:solidFill>
                  <a:srgbClr val="FFCC00"/>
                </a:solidFill>
                <a:latin typeface="Corbel" pitchFamily="34" charset="0"/>
              </a:rPr>
              <a:t>  </a:t>
            </a:r>
            <a:endParaRPr lang="en-GB" dirty="0" smtClean="0">
              <a:solidFill>
                <a:srgbClr val="FFCC00"/>
              </a:solidFill>
              <a:latin typeface="Corbel"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
          <p:cNvSpPr>
            <a:spLocks noChangeArrowheads="1"/>
          </p:cNvSpPr>
          <p:nvPr/>
        </p:nvSpPr>
        <p:spPr bwMode="auto">
          <a:xfrm>
            <a:off x="214313" y="1412875"/>
            <a:ext cx="8643937" cy="4801314"/>
          </a:xfrm>
          <a:prstGeom prst="rect">
            <a:avLst/>
          </a:prstGeom>
          <a:solidFill>
            <a:schemeClr val="bg1">
              <a:lumMod val="95000"/>
            </a:schemeClr>
          </a:solidFill>
          <a:ln w="57150">
            <a:noFill/>
            <a:miter lim="800000"/>
            <a:headEnd/>
            <a:tailEnd/>
          </a:ln>
        </p:spPr>
        <p:txBody>
          <a:bodyPr>
            <a:spAutoFit/>
          </a:bodyPr>
          <a:lstStyle/>
          <a:p>
            <a:pPr>
              <a:defRPr/>
            </a:pPr>
            <a:r>
              <a:rPr lang="en" sz="1800" dirty="0">
                <a:latin typeface="+mn-lt"/>
              </a:rPr>
              <a:t>Transmission </a:t>
            </a:r>
            <a:r>
              <a:rPr lang="sr-Latn-RS" sz="1800" dirty="0" smtClean="0">
                <a:latin typeface="+mn-lt"/>
              </a:rPr>
              <a:t>of spoken </a:t>
            </a:r>
            <a:r>
              <a:rPr lang="en" sz="1800" dirty="0" smtClean="0">
                <a:latin typeface="+mn-lt"/>
              </a:rPr>
              <a:t>sound </a:t>
            </a:r>
            <a:r>
              <a:rPr lang="sr-Latn-RS" sz="1800" dirty="0" smtClean="0">
                <a:latin typeface="+mn-lt"/>
              </a:rPr>
              <a:t>over the chest wall</a:t>
            </a:r>
            <a:r>
              <a:rPr lang="en" sz="1800" dirty="0" smtClean="0">
                <a:latin typeface="+mn-lt"/>
              </a:rPr>
              <a:t> </a:t>
            </a:r>
            <a:endParaRPr lang="x-none" sz="1800" dirty="0">
              <a:latin typeface="+mn-lt"/>
            </a:endParaRPr>
          </a:p>
          <a:p>
            <a:pPr>
              <a:defRPr/>
            </a:pPr>
            <a:endParaRPr lang="en-US" sz="1800" dirty="0"/>
          </a:p>
          <a:p>
            <a:pPr>
              <a:defRPr/>
            </a:pPr>
            <a:r>
              <a:rPr lang="en" sz="1800" b="0" dirty="0">
                <a:latin typeface="Corbel" pitchFamily="34" charset="0"/>
              </a:rPr>
              <a:t>Patient at auscultation says : " HEY - HIT , ONE </a:t>
            </a:r>
            <a:r>
              <a:rPr lang="en" sz="1800" b="0" dirty="0" smtClean="0">
                <a:latin typeface="Corbel" pitchFamily="34" charset="0"/>
              </a:rPr>
              <a:t>– TWO</a:t>
            </a:r>
            <a:r>
              <a:rPr lang="sr-Latn-RS" sz="1800" b="0" dirty="0" smtClean="0">
                <a:latin typeface="Corbel" pitchFamily="34" charset="0"/>
              </a:rPr>
              <a:t>“</a:t>
            </a:r>
            <a:endParaRPr lang="en" sz="1800" b="0" dirty="0">
              <a:latin typeface="Corbel" pitchFamily="34" charset="0"/>
            </a:endParaRPr>
          </a:p>
          <a:p>
            <a:pPr>
              <a:defRPr/>
            </a:pPr>
            <a:endParaRPr lang="en-US" sz="1800" b="0" dirty="0">
              <a:latin typeface="Corbel" pitchFamily="34" charset="0"/>
            </a:endParaRPr>
          </a:p>
          <a:p>
            <a:pPr>
              <a:defRPr/>
            </a:pPr>
            <a:r>
              <a:rPr lang="sr-Latn-RS" sz="1800" b="0" dirty="0" smtClean="0">
                <a:latin typeface="Corbel" pitchFamily="34" charset="0"/>
              </a:rPr>
              <a:t>At</a:t>
            </a:r>
            <a:r>
              <a:rPr lang="en" sz="1800" b="0" dirty="0" smtClean="0">
                <a:latin typeface="Corbel" pitchFamily="34" charset="0"/>
              </a:rPr>
              <a:t> </a:t>
            </a:r>
            <a:r>
              <a:rPr lang="en" sz="1800" b="0" dirty="0">
                <a:latin typeface="Corbel" pitchFamily="34" charset="0"/>
              </a:rPr>
              <a:t>auscultation we distinguish :</a:t>
            </a:r>
          </a:p>
          <a:p>
            <a:pPr>
              <a:defRPr/>
            </a:pPr>
            <a:endParaRPr lang="en-US" sz="1800" b="0" dirty="0">
              <a:latin typeface="Corbel" pitchFamily="34" charset="0"/>
            </a:endParaRPr>
          </a:p>
          <a:p>
            <a:pPr marL="457200" indent="-457200">
              <a:buFontTx/>
              <a:buAutoNum type="arabicPeriod"/>
              <a:defRPr/>
            </a:pPr>
            <a:r>
              <a:rPr lang="en" sz="1800" b="0" dirty="0">
                <a:solidFill>
                  <a:srgbClr val="FF0000"/>
                </a:solidFill>
                <a:latin typeface="Corbel" pitchFamily="34" charset="0"/>
              </a:rPr>
              <a:t>Bronchophony </a:t>
            </a:r>
            <a:r>
              <a:rPr lang="en" sz="1800" b="0" dirty="0">
                <a:latin typeface="Corbel" pitchFamily="34" charset="0"/>
              </a:rPr>
              <a:t>- loud spoken </a:t>
            </a:r>
            <a:r>
              <a:rPr lang="sr-Latn-RS" sz="1800" b="0" dirty="0" smtClean="0">
                <a:latin typeface="Corbel" pitchFamily="34" charset="0"/>
              </a:rPr>
              <a:t>words h</a:t>
            </a:r>
            <a:r>
              <a:rPr lang="en" sz="1800" b="0" dirty="0" smtClean="0">
                <a:latin typeface="Corbel" pitchFamily="34" charset="0"/>
              </a:rPr>
              <a:t>ear</a:t>
            </a:r>
            <a:r>
              <a:rPr lang="sr-Latn-RS" sz="1800" b="0" dirty="0" smtClean="0">
                <a:latin typeface="Corbel" pitchFamily="34" charset="0"/>
              </a:rPr>
              <a:t>d</a:t>
            </a:r>
            <a:r>
              <a:rPr lang="en" sz="1800" b="0" dirty="0" smtClean="0">
                <a:latin typeface="Corbel" pitchFamily="34" charset="0"/>
              </a:rPr>
              <a:t> </a:t>
            </a:r>
            <a:r>
              <a:rPr lang="en" sz="1800" b="0" dirty="0">
                <a:latin typeface="Corbel" pitchFamily="34" charset="0"/>
              </a:rPr>
              <a:t>unclear </a:t>
            </a:r>
            <a:r>
              <a:rPr lang="en" sz="1800" b="0" dirty="0" smtClean="0">
                <a:latin typeface="Corbel" pitchFamily="34" charset="0"/>
              </a:rPr>
              <a:t>(normal finding)</a:t>
            </a:r>
            <a:endParaRPr lang="x-none" sz="1800" b="0" dirty="0">
              <a:latin typeface="Corbel" pitchFamily="34" charset="0"/>
            </a:endParaRPr>
          </a:p>
          <a:p>
            <a:pPr marL="457200" indent="-457200">
              <a:buFontTx/>
              <a:buAutoNum type="arabicPeriod"/>
              <a:defRPr/>
            </a:pPr>
            <a:endParaRPr lang="en-US" sz="1800" b="0" dirty="0">
              <a:latin typeface="Corbel" pitchFamily="34" charset="0"/>
            </a:endParaRPr>
          </a:p>
          <a:p>
            <a:pPr marL="457200" indent="-457200">
              <a:buFontTx/>
              <a:buAutoNum type="arabicPeriod" startAt="2"/>
              <a:defRPr/>
            </a:pPr>
            <a:r>
              <a:rPr lang="en" sz="1800" b="0" dirty="0">
                <a:solidFill>
                  <a:srgbClr val="FF0000"/>
                </a:solidFill>
                <a:latin typeface="Corbel" pitchFamily="34" charset="0"/>
              </a:rPr>
              <a:t>Pectoriloquy </a:t>
            </a:r>
            <a:r>
              <a:rPr lang="en" sz="1800" b="0" dirty="0">
                <a:latin typeface="Corbel" pitchFamily="34" charset="0"/>
              </a:rPr>
              <a:t>- words spoken in a whisper </a:t>
            </a:r>
            <a:r>
              <a:rPr lang="sr-Latn-RS" sz="1800" b="0" dirty="0" smtClean="0">
                <a:latin typeface="Corbel" pitchFamily="34" charset="0"/>
              </a:rPr>
              <a:t>could </a:t>
            </a:r>
            <a:r>
              <a:rPr lang="en" sz="1800" b="0" dirty="0" smtClean="0">
                <a:latin typeface="Corbel" pitchFamily="34" charset="0"/>
              </a:rPr>
              <a:t>not </a:t>
            </a:r>
            <a:r>
              <a:rPr lang="sr-Latn-RS" sz="1800" b="0" dirty="0" smtClean="0">
                <a:latin typeface="Corbel" pitchFamily="34" charset="0"/>
              </a:rPr>
              <a:t>be heard</a:t>
            </a:r>
            <a:r>
              <a:rPr lang="en" sz="1800" b="0" dirty="0" smtClean="0">
                <a:latin typeface="Corbel" pitchFamily="34" charset="0"/>
              </a:rPr>
              <a:t> (normal</a:t>
            </a:r>
            <a:r>
              <a:rPr lang="sr-Latn-RS" sz="1800" b="0" dirty="0" smtClean="0">
                <a:latin typeface="Corbel" pitchFamily="34" charset="0"/>
              </a:rPr>
              <a:t> </a:t>
            </a:r>
            <a:r>
              <a:rPr lang="en" sz="1800" b="0" dirty="0" smtClean="0">
                <a:latin typeface="Corbel" pitchFamily="34" charset="0"/>
              </a:rPr>
              <a:t>finding)</a:t>
            </a:r>
            <a:endParaRPr lang="x-none" sz="1800" b="0" dirty="0">
              <a:latin typeface="Corbel" pitchFamily="34" charset="0"/>
            </a:endParaRPr>
          </a:p>
          <a:p>
            <a:pPr>
              <a:defRPr/>
            </a:pPr>
            <a:endParaRPr lang="x-none" sz="1800" b="0" dirty="0">
              <a:latin typeface="Corbel" pitchFamily="34" charset="0"/>
            </a:endParaRPr>
          </a:p>
          <a:p>
            <a:pPr>
              <a:defRPr/>
            </a:pPr>
            <a:r>
              <a:rPr lang="sr-Latn-RS" sz="1800" b="0" dirty="0" smtClean="0">
                <a:solidFill>
                  <a:srgbClr val="FF0000"/>
                </a:solidFill>
                <a:latin typeface="Corbel" pitchFamily="34" charset="0"/>
              </a:rPr>
              <a:t>3.       </a:t>
            </a:r>
            <a:r>
              <a:rPr lang="en" sz="1800" b="0" dirty="0" smtClean="0">
                <a:solidFill>
                  <a:srgbClr val="FF0000"/>
                </a:solidFill>
                <a:latin typeface="Corbel" pitchFamily="34" charset="0"/>
              </a:rPr>
              <a:t>Egophony </a:t>
            </a:r>
            <a:r>
              <a:rPr lang="en" sz="1800" b="0" dirty="0">
                <a:latin typeface="Corbel" pitchFamily="34" charset="0"/>
              </a:rPr>
              <a:t>- changing the spoken </a:t>
            </a:r>
            <a:r>
              <a:rPr lang="sr-Latn-RS" sz="1800" b="0" dirty="0" smtClean="0">
                <a:latin typeface="Corbel" pitchFamily="34" charset="0"/>
              </a:rPr>
              <a:t>vowel</a:t>
            </a:r>
            <a:r>
              <a:rPr lang="en" sz="1800" b="0" dirty="0" smtClean="0">
                <a:latin typeface="Corbel" pitchFamily="34" charset="0"/>
              </a:rPr>
              <a:t> </a:t>
            </a:r>
            <a:r>
              <a:rPr lang="en" sz="1800" b="0" dirty="0">
                <a:latin typeface="Corbel" pitchFamily="34" charset="0"/>
              </a:rPr>
              <a:t>E to A in </a:t>
            </a:r>
            <a:r>
              <a:rPr lang="en" sz="1800" b="0" dirty="0" smtClean="0">
                <a:latin typeface="Corbel" pitchFamily="34" charset="0"/>
              </a:rPr>
              <a:t>presence</a:t>
            </a:r>
            <a:r>
              <a:rPr lang="sr-Latn-RS" sz="1800" b="0" dirty="0" smtClean="0">
                <a:latin typeface="Corbel" pitchFamily="34" charset="0"/>
              </a:rPr>
              <a:t> of </a:t>
            </a:r>
            <a:r>
              <a:rPr lang="en" sz="1800" b="0" dirty="0" smtClean="0">
                <a:latin typeface="Corbel" pitchFamily="34" charset="0"/>
              </a:rPr>
              <a:t>condensation</a:t>
            </a:r>
            <a:endParaRPr lang="en" sz="1800" b="0" dirty="0">
              <a:latin typeface="Corbel" pitchFamily="34" charset="0"/>
            </a:endParaRPr>
          </a:p>
          <a:p>
            <a:pPr>
              <a:defRPr/>
            </a:pPr>
            <a:endParaRPr lang="en-US" sz="1800" b="0" dirty="0">
              <a:latin typeface="Corbel" pitchFamily="34" charset="0"/>
            </a:endParaRPr>
          </a:p>
          <a:p>
            <a:pPr>
              <a:defRPr/>
            </a:pPr>
            <a:endParaRPr lang="x-none" sz="1800" b="0" dirty="0">
              <a:latin typeface="Corbel" pitchFamily="34" charset="0"/>
            </a:endParaRPr>
          </a:p>
          <a:p>
            <a:pPr>
              <a:defRPr/>
            </a:pPr>
            <a:endParaRPr lang="en-US" sz="1800" b="0" dirty="0">
              <a:latin typeface="Corbel" pitchFamily="34" charset="0"/>
            </a:endParaRPr>
          </a:p>
          <a:p>
            <a:pPr>
              <a:defRPr/>
            </a:pPr>
            <a:r>
              <a:rPr lang="sr-Latn-RS" sz="1800" b="0" dirty="0" smtClean="0">
                <a:latin typeface="Corbel" pitchFamily="34" charset="0"/>
              </a:rPr>
              <a:t>In</a:t>
            </a:r>
            <a:r>
              <a:rPr lang="en" sz="1800" b="0" dirty="0" smtClean="0">
                <a:latin typeface="Corbel" pitchFamily="34" charset="0"/>
              </a:rPr>
              <a:t> </a:t>
            </a:r>
            <a:r>
              <a:rPr lang="en" sz="1800" b="0" dirty="0">
                <a:latin typeface="Corbel" pitchFamily="34" charset="0"/>
              </a:rPr>
              <a:t>diseases where </a:t>
            </a:r>
            <a:r>
              <a:rPr lang="sr-Latn-RS" sz="1800" b="0" dirty="0" smtClean="0">
                <a:latin typeface="Corbel" pitchFamily="34" charset="0"/>
              </a:rPr>
              <a:t>a </a:t>
            </a:r>
            <a:r>
              <a:rPr lang="en" sz="1800" b="0" dirty="0" smtClean="0">
                <a:latin typeface="Corbel" pitchFamily="34" charset="0"/>
              </a:rPr>
              <a:t>consolidation</a:t>
            </a:r>
            <a:r>
              <a:rPr lang="sr-Latn-RS" sz="1800" b="0" dirty="0" smtClean="0">
                <a:latin typeface="Corbel" pitchFamily="34" charset="0"/>
              </a:rPr>
              <a:t> of</a:t>
            </a:r>
            <a:r>
              <a:rPr lang="en" sz="1800" b="0" dirty="0" smtClean="0">
                <a:latin typeface="Corbel" pitchFamily="34" charset="0"/>
              </a:rPr>
              <a:t> </a:t>
            </a:r>
            <a:r>
              <a:rPr lang="en" sz="1800" b="0" dirty="0">
                <a:latin typeface="Corbel" pitchFamily="34" charset="0"/>
              </a:rPr>
              <a:t>pulmonary </a:t>
            </a:r>
            <a:r>
              <a:rPr lang="en" sz="1800" b="0" dirty="0" smtClean="0">
                <a:latin typeface="Corbel" pitchFamily="34" charset="0"/>
              </a:rPr>
              <a:t>tissue</a:t>
            </a:r>
            <a:r>
              <a:rPr lang="sr-Latn-RS" sz="1800" b="0" dirty="0" smtClean="0">
                <a:latin typeface="Corbel" pitchFamily="34" charset="0"/>
              </a:rPr>
              <a:t> develops</a:t>
            </a:r>
            <a:r>
              <a:rPr lang="en" sz="1800" b="0" dirty="0" smtClean="0">
                <a:latin typeface="Corbel" pitchFamily="34" charset="0"/>
              </a:rPr>
              <a:t> (pneumonia </a:t>
            </a:r>
            <a:r>
              <a:rPr lang="en" sz="1800" b="0" dirty="0">
                <a:latin typeface="Corbel" pitchFamily="34" charset="0"/>
              </a:rPr>
              <a:t>, </a:t>
            </a:r>
            <a:r>
              <a:rPr lang="en" sz="1800" b="0" dirty="0" smtClean="0">
                <a:latin typeface="Corbel" pitchFamily="34" charset="0"/>
              </a:rPr>
              <a:t>tumor) </a:t>
            </a:r>
            <a:r>
              <a:rPr lang="en" sz="1800" b="0" dirty="0">
                <a:latin typeface="Corbel" pitchFamily="34" charset="0"/>
              </a:rPr>
              <a:t>pronounced </a:t>
            </a:r>
            <a:r>
              <a:rPr lang="sr-Latn-RS" sz="1800" b="0" dirty="0" smtClean="0">
                <a:latin typeface="Corbel" pitchFamily="34" charset="0"/>
              </a:rPr>
              <a:t>words</a:t>
            </a:r>
            <a:r>
              <a:rPr lang="en" sz="1800" b="0" dirty="0" smtClean="0">
                <a:latin typeface="Corbel" pitchFamily="34" charset="0"/>
              </a:rPr>
              <a:t> </a:t>
            </a:r>
            <a:r>
              <a:rPr lang="sr-Latn-RS" sz="1800" b="0" dirty="0" smtClean="0">
                <a:latin typeface="Corbel" pitchFamily="34" charset="0"/>
              </a:rPr>
              <a:t>could be</a:t>
            </a:r>
            <a:r>
              <a:rPr lang="en" sz="1800" b="0" dirty="0" smtClean="0">
                <a:latin typeface="Corbel" pitchFamily="34" charset="0"/>
              </a:rPr>
              <a:t> hear</a:t>
            </a:r>
            <a:r>
              <a:rPr lang="sr-Latn-RS" sz="1800" b="0" dirty="0" smtClean="0">
                <a:latin typeface="Corbel" pitchFamily="34" charset="0"/>
              </a:rPr>
              <a:t>d</a:t>
            </a:r>
            <a:r>
              <a:rPr lang="en" sz="1800" b="0" dirty="0" smtClean="0">
                <a:latin typeface="Corbel" pitchFamily="34" charset="0"/>
              </a:rPr>
              <a:t> </a:t>
            </a:r>
            <a:r>
              <a:rPr lang="en" sz="1800" b="0" dirty="0">
                <a:latin typeface="Corbel" pitchFamily="34" charset="0"/>
              </a:rPr>
              <a:t>clearly </a:t>
            </a:r>
            <a:r>
              <a:rPr lang="sr-Latn-RS" sz="1800" b="0" dirty="0" smtClean="0">
                <a:latin typeface="Corbel" pitchFamily="34" charset="0"/>
              </a:rPr>
              <a:t>while</a:t>
            </a:r>
            <a:r>
              <a:rPr lang="en" sz="1800" b="0" dirty="0" smtClean="0">
                <a:latin typeface="Corbel" pitchFamily="34" charset="0"/>
              </a:rPr>
              <a:t> i</a:t>
            </a:r>
            <a:r>
              <a:rPr lang="sr-Latn-RS" sz="1800" b="0" dirty="0" smtClean="0">
                <a:latin typeface="Corbel" pitchFamily="34" charset="0"/>
              </a:rPr>
              <a:t>n the</a:t>
            </a:r>
            <a:r>
              <a:rPr lang="en" sz="1800" b="0" dirty="0" smtClean="0">
                <a:latin typeface="Corbel" pitchFamily="34" charset="0"/>
              </a:rPr>
              <a:t> </a:t>
            </a:r>
            <a:r>
              <a:rPr lang="en" sz="1800" b="0" dirty="0">
                <a:latin typeface="Corbel" pitchFamily="34" charset="0"/>
              </a:rPr>
              <a:t>emphysema </a:t>
            </a:r>
            <a:r>
              <a:rPr lang="sr-Latn-RS" sz="1800" b="0" dirty="0" smtClean="0">
                <a:latin typeface="Corbel" pitchFamily="34" charset="0"/>
              </a:rPr>
              <a:t>there is </a:t>
            </a:r>
            <a:r>
              <a:rPr lang="en" sz="1800" b="0" dirty="0" smtClean="0">
                <a:latin typeface="Corbel" pitchFamily="34" charset="0"/>
              </a:rPr>
              <a:t>reduced audibility.</a:t>
            </a:r>
            <a:endParaRPr lang="en" sz="1800" b="0" dirty="0">
              <a:latin typeface="Corbel" pitchFamily="34" charset="0"/>
            </a:endParaRPr>
          </a:p>
        </p:txBody>
      </p:sp>
      <p:sp>
        <p:nvSpPr>
          <p:cNvPr id="100355" name="Title 2"/>
          <p:cNvSpPr>
            <a:spLocks noGrp="1"/>
          </p:cNvSpPr>
          <p:nvPr>
            <p:ph type="title"/>
          </p:nvPr>
        </p:nvSpPr>
        <p:spPr>
          <a:xfrm>
            <a:off x="685800" y="44450"/>
            <a:ext cx="8207375" cy="11430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Aft>
                <a:spcPts val="0"/>
              </a:spcAft>
              <a:defRPr/>
            </a:pPr>
            <a:r>
              <a:rPr lang="en" sz="4000" b="1" dirty="0" err="1" smtClean="0">
                <a:solidFill>
                  <a:schemeClr val="tx1"/>
                </a:solidFill>
              </a:rPr>
              <a:t>Bronchophonia </a:t>
            </a:r>
            <a:r>
              <a:rPr lang="en" sz="4000" b="1" dirty="0" smtClean="0">
                <a:solidFill>
                  <a:schemeClr val="tx1"/>
                </a:solidFill>
              </a:rPr>
              <a:t>and </a:t>
            </a:r>
            <a:r>
              <a:rPr lang="en" sz="4000" b="1" dirty="0" err="1" smtClean="0">
                <a:solidFill>
                  <a:schemeClr val="tx1"/>
                </a:solidFill>
              </a:rPr>
              <a:t>pectoriloquy</a:t>
            </a:r>
            <a:r>
              <a:rPr lang="en" sz="4000" b="1" dirty="0" smtClean="0">
                <a:solidFill>
                  <a:schemeClr val="tx1"/>
                </a:solidFill>
              </a:rPr>
              <a:t> </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 sz="4000" b="1" smtClean="0">
                <a:solidFill>
                  <a:schemeClr val="tx1"/>
                </a:solidFill>
              </a:rPr>
              <a:t>Accompanying sounds</a:t>
            </a:r>
            <a:endParaRPr lang="en-GB" sz="4000" b="1" smtClean="0">
              <a:solidFill>
                <a:schemeClr val="tx1"/>
              </a:solidFill>
            </a:endParaRPr>
          </a:p>
        </p:txBody>
      </p:sp>
      <p:sp>
        <p:nvSpPr>
          <p:cNvPr id="104451" name="Rectangle 3"/>
          <p:cNvSpPr>
            <a:spLocks noGrp="1" noChangeArrowheads="1"/>
          </p:cNvSpPr>
          <p:nvPr>
            <p:ph idx="1"/>
          </p:nvPr>
        </p:nvSpPr>
        <p:spPr>
          <a:xfrm>
            <a:off x="395536" y="2204864"/>
            <a:ext cx="8229600" cy="4389438"/>
          </a:xfrm>
        </p:spPr>
        <p:txBody>
          <a:bodyPr/>
          <a:lstStyle/>
          <a:p>
            <a:pPr eaLnBrk="1" hangingPunct="1"/>
            <a:r>
              <a:rPr lang="en" b="1" dirty="0" smtClean="0">
                <a:solidFill>
                  <a:srgbClr val="FF0000"/>
                </a:solidFill>
              </a:rPr>
              <a:t>Wh</a:t>
            </a:r>
            <a:r>
              <a:rPr lang="sr-Latn-RS" b="1" dirty="0" smtClean="0">
                <a:solidFill>
                  <a:srgbClr val="FF0000"/>
                </a:solidFill>
              </a:rPr>
              <a:t>eezing</a:t>
            </a:r>
            <a:endParaRPr lang="hr-HR" b="1" dirty="0" smtClean="0">
              <a:solidFill>
                <a:srgbClr val="FF0000"/>
              </a:solidFill>
            </a:endParaRPr>
          </a:p>
          <a:p>
            <a:pPr eaLnBrk="1" hangingPunct="1">
              <a:buFontTx/>
              <a:buNone/>
            </a:pPr>
            <a:r>
              <a:rPr lang="en" dirty="0" smtClean="0"/>
              <a:t>           Treble</a:t>
            </a:r>
            <a:endParaRPr lang="hr-HR" dirty="0" smtClean="0"/>
          </a:p>
          <a:p>
            <a:pPr eaLnBrk="1" hangingPunct="1">
              <a:buFontTx/>
              <a:buNone/>
            </a:pPr>
            <a:r>
              <a:rPr lang="en" dirty="0" smtClean="0"/>
              <a:t>           Low tone </a:t>
            </a:r>
          </a:p>
          <a:p>
            <a:pPr eaLnBrk="1" hangingPunct="1"/>
            <a:r>
              <a:rPr lang="en" b="1" dirty="0" smtClean="0">
                <a:solidFill>
                  <a:srgbClr val="FF0000"/>
                </a:solidFill>
              </a:rPr>
              <a:t>Crack</a:t>
            </a:r>
            <a:r>
              <a:rPr lang="sr-Latn-RS" b="1" dirty="0" smtClean="0">
                <a:solidFill>
                  <a:srgbClr val="FF0000"/>
                </a:solidFill>
              </a:rPr>
              <a:t>les</a:t>
            </a:r>
            <a:endParaRPr lang="hr-HR" b="1" dirty="0" smtClean="0">
              <a:solidFill>
                <a:srgbClr val="FF0000"/>
              </a:solidFill>
            </a:endParaRPr>
          </a:p>
          <a:p>
            <a:pPr eaLnBrk="1" hangingPunct="1">
              <a:buFontTx/>
              <a:buNone/>
            </a:pPr>
            <a:r>
              <a:rPr lang="en" dirty="0" smtClean="0">
                <a:solidFill>
                  <a:srgbClr val="FFCC00"/>
                </a:solidFill>
              </a:rPr>
              <a:t>           </a:t>
            </a:r>
            <a:r>
              <a:rPr lang="en" dirty="0" smtClean="0"/>
              <a:t>Early inspirat</a:t>
            </a:r>
            <a:r>
              <a:rPr lang="sr-Latn-RS" dirty="0" smtClean="0"/>
              <a:t>ory</a:t>
            </a:r>
            <a:endParaRPr lang="en" dirty="0" smtClean="0"/>
          </a:p>
          <a:p>
            <a:pPr eaLnBrk="1" hangingPunct="1">
              <a:buFontTx/>
              <a:buNone/>
            </a:pPr>
            <a:r>
              <a:rPr lang="en" dirty="0" smtClean="0"/>
              <a:t>        </a:t>
            </a:r>
            <a:r>
              <a:rPr lang="sr-Latn-RS" dirty="0" smtClean="0"/>
              <a:t>   </a:t>
            </a:r>
            <a:r>
              <a:rPr lang="en" dirty="0" smtClean="0"/>
              <a:t>Late inspirat</a:t>
            </a:r>
            <a:r>
              <a:rPr lang="sr-Latn-RS" dirty="0" smtClean="0"/>
              <a:t>ory</a:t>
            </a:r>
            <a:r>
              <a:rPr lang="en" dirty="0" smtClean="0"/>
              <a:t> </a:t>
            </a:r>
            <a:endParaRPr lang="hr-HR" dirty="0" smtClean="0">
              <a:solidFill>
                <a:srgbClr val="FFCC00"/>
              </a:solidFill>
            </a:endParaRPr>
          </a:p>
          <a:p>
            <a:pPr eaLnBrk="1" hangingPunct="1"/>
            <a:r>
              <a:rPr lang="en" b="1" dirty="0" smtClean="0">
                <a:solidFill>
                  <a:srgbClr val="FF0000"/>
                </a:solidFill>
              </a:rPr>
              <a:t>Pleural friction</a:t>
            </a:r>
            <a:endParaRPr lang="en-GB" b="1" dirty="0" smtClean="0">
              <a:solidFill>
                <a:srgbClr val="FF0000"/>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a:xfrm>
            <a:off x="179388" y="609600"/>
            <a:ext cx="8640762" cy="1143000"/>
          </a:xfrm>
        </p:spPr>
        <p:txBody>
          <a:bodyPr/>
          <a:lstStyle/>
          <a:p>
            <a:pPr algn="ctr" eaLnBrk="1" hangingPunct="1"/>
            <a:r>
              <a:rPr lang="en" sz="4000" b="1" dirty="0" smtClean="0">
                <a:solidFill>
                  <a:schemeClr val="tx1"/>
                </a:solidFill>
              </a:rPr>
              <a:t>Discontinuous </a:t>
            </a:r>
            <a:r>
              <a:rPr lang="sr-Latn-RS" sz="4000" b="1" dirty="0" smtClean="0">
                <a:solidFill>
                  <a:schemeClr val="tx1"/>
                </a:solidFill>
              </a:rPr>
              <a:t>breathing</a:t>
            </a:r>
            <a:r>
              <a:rPr lang="en" sz="4000" b="1" dirty="0" smtClean="0">
                <a:solidFill>
                  <a:schemeClr val="tx1"/>
                </a:solidFill>
              </a:rPr>
              <a:t> sounds </a:t>
            </a:r>
            <a:r>
              <a:rPr lang="en-US" sz="4000" b="1" dirty="0" smtClean="0">
                <a:solidFill>
                  <a:schemeClr val="tx1"/>
                </a:solidFill>
              </a:rPr>
              <a:t/>
            </a:r>
            <a:br>
              <a:rPr lang="en-US" sz="4000" b="1" dirty="0" smtClean="0">
                <a:solidFill>
                  <a:schemeClr val="tx1"/>
                </a:solidFill>
              </a:rPr>
            </a:br>
            <a:r>
              <a:rPr lang="en" sz="4000" b="1" dirty="0" smtClean="0">
                <a:solidFill>
                  <a:srgbClr val="FF0000"/>
                </a:solidFill>
              </a:rPr>
              <a:t>Crackles</a:t>
            </a:r>
          </a:p>
        </p:txBody>
      </p:sp>
      <p:sp>
        <p:nvSpPr>
          <p:cNvPr id="102403" name="Content Placeholder 2"/>
          <p:cNvSpPr>
            <a:spLocks noGrp="1"/>
          </p:cNvSpPr>
          <p:nvPr>
            <p:ph idx="1"/>
          </p:nvPr>
        </p:nvSpPr>
        <p:spPr>
          <a:xfrm>
            <a:off x="323850" y="2409825"/>
            <a:ext cx="8134350" cy="4114800"/>
          </a:xfrm>
        </p:spPr>
        <p:txBody>
          <a:bodyPr>
            <a:normAutofit lnSpcReduction="10000"/>
          </a:bodyPr>
          <a:lstStyle/>
          <a:p>
            <a:pPr marL="274320" indent="-274320" eaLnBrk="1" fontAlgn="auto" hangingPunct="1">
              <a:spcAft>
                <a:spcPts val="0"/>
              </a:spcAft>
              <a:buClr>
                <a:schemeClr val="accent3"/>
              </a:buClr>
              <a:buFont typeface="Wingdings 2"/>
              <a:buChar char=""/>
              <a:defRPr/>
            </a:pPr>
            <a:r>
              <a:rPr lang="en" sz="2800" dirty="0" smtClean="0"/>
              <a:t>Superimposed on the normal or pathological respiratory </a:t>
            </a:r>
            <a:r>
              <a:rPr lang="sr-Latn-RS" sz="2800" dirty="0" smtClean="0"/>
              <a:t>sound</a:t>
            </a:r>
            <a:endParaRPr lang="en-US" sz="2800" dirty="0" smtClean="0"/>
          </a:p>
          <a:p>
            <a:pPr marL="274320" indent="-274320" eaLnBrk="1" fontAlgn="auto" hangingPunct="1">
              <a:spcAft>
                <a:spcPts val="0"/>
              </a:spcAft>
              <a:buClr>
                <a:schemeClr val="accent3"/>
              </a:buClr>
              <a:buFont typeface="Wingdings 2"/>
              <a:buChar char=""/>
              <a:defRPr/>
            </a:pPr>
            <a:r>
              <a:rPr lang="sr-Latn-RS" sz="2800" dirty="0" err="1"/>
              <a:t>S</a:t>
            </a:r>
            <a:r>
              <a:rPr lang="en" sz="2800" dirty="0" smtClean="0"/>
              <a:t>eries </a:t>
            </a:r>
            <a:r>
              <a:rPr lang="sr-Latn-RS" sz="2800" dirty="0" smtClean="0"/>
              <a:t>of </a:t>
            </a:r>
            <a:r>
              <a:rPr lang="en" sz="2800" dirty="0" smtClean="0"/>
              <a:t>short explosive noises which break and interrupt </a:t>
            </a:r>
            <a:r>
              <a:rPr lang="sr-Latn-RS" sz="2800" dirty="0" smtClean="0"/>
              <a:t>the </a:t>
            </a:r>
            <a:r>
              <a:rPr lang="en" sz="2800" dirty="0" smtClean="0"/>
              <a:t>basic respiratory </a:t>
            </a:r>
            <a:r>
              <a:rPr lang="sr-Latn-RS" sz="2800" dirty="0" smtClean="0"/>
              <a:t>sound</a:t>
            </a:r>
            <a:endParaRPr lang="en-US" sz="2800" dirty="0" smtClean="0"/>
          </a:p>
          <a:p>
            <a:pPr marL="274320" indent="-274320" eaLnBrk="1" fontAlgn="auto" hangingPunct="1">
              <a:spcAft>
                <a:spcPts val="0"/>
              </a:spcAft>
              <a:buClr>
                <a:schemeClr val="accent3"/>
              </a:buClr>
              <a:buFont typeface="Wingdings 2"/>
              <a:buChar char=""/>
              <a:defRPr/>
            </a:pPr>
            <a:r>
              <a:rPr lang="en" sz="2800" dirty="0" smtClean="0">
                <a:solidFill>
                  <a:srgbClr val="FF0000"/>
                </a:solidFill>
              </a:rPr>
              <a:t>MECHANISMS</a:t>
            </a:r>
            <a:r>
              <a:rPr lang="sr-Latn-RS" sz="2800" dirty="0" smtClean="0">
                <a:solidFill>
                  <a:srgbClr val="FF0000"/>
                </a:solidFill>
              </a:rPr>
              <a:t> of the</a:t>
            </a:r>
            <a:r>
              <a:rPr lang="en" sz="2800" dirty="0" smtClean="0">
                <a:solidFill>
                  <a:srgbClr val="FF0000"/>
                </a:solidFill>
              </a:rPr>
              <a:t> ORIGIN :</a:t>
            </a:r>
          </a:p>
          <a:p>
            <a:pPr marL="274320" indent="-274320" eaLnBrk="1" fontAlgn="auto" hangingPunct="1">
              <a:spcAft>
                <a:spcPts val="0"/>
              </a:spcAft>
              <a:buClr>
                <a:schemeClr val="accent3"/>
              </a:buClr>
              <a:buFontTx/>
              <a:buNone/>
              <a:defRPr/>
            </a:pPr>
            <a:r>
              <a:rPr lang="en" sz="2800" dirty="0" err="1" smtClean="0"/>
              <a:t>1. </a:t>
            </a:r>
            <a:r>
              <a:rPr lang="en" sz="2800" dirty="0" smtClean="0"/>
              <a:t>creation </a:t>
            </a:r>
            <a:r>
              <a:rPr lang="sr-Latn-RS" sz="2800" dirty="0" smtClean="0"/>
              <a:t>of air </a:t>
            </a:r>
            <a:r>
              <a:rPr lang="en" sz="2800" dirty="0" smtClean="0"/>
              <a:t>bubbles which pass through the secretion (in inspiration and expiration)</a:t>
            </a:r>
          </a:p>
          <a:p>
            <a:pPr marL="274320" indent="-274320" eaLnBrk="1" fontAlgn="auto" hangingPunct="1">
              <a:spcAft>
                <a:spcPts val="0"/>
              </a:spcAft>
              <a:buClr>
                <a:schemeClr val="accent3"/>
              </a:buClr>
              <a:buFontTx/>
              <a:buNone/>
              <a:defRPr/>
            </a:pPr>
            <a:r>
              <a:rPr lang="en" sz="2800" dirty="0" smtClean="0"/>
              <a:t>2. sudden opening </a:t>
            </a:r>
            <a:r>
              <a:rPr lang="sr-Latn-RS" sz="2800" dirty="0" smtClean="0"/>
              <a:t>of </a:t>
            </a:r>
            <a:r>
              <a:rPr lang="en" sz="2800" dirty="0" smtClean="0"/>
              <a:t>small </a:t>
            </a:r>
            <a:r>
              <a:rPr lang="sr-Latn-RS" sz="2800" dirty="0" smtClean="0"/>
              <a:t>r</a:t>
            </a:r>
            <a:r>
              <a:rPr lang="en" sz="2800" dirty="0" smtClean="0"/>
              <a:t>espiratory pathways (fibrosis, interstitial diseases)</a:t>
            </a:r>
          </a:p>
          <a:p>
            <a:pPr marL="274320" indent="-274320" eaLnBrk="1" fontAlgn="auto" hangingPunct="1">
              <a:spcAft>
                <a:spcPts val="0"/>
              </a:spcAft>
              <a:buClr>
                <a:schemeClr val="accent3"/>
              </a:buClr>
              <a:buFont typeface="Wingdings 2"/>
              <a:buChar char=""/>
              <a:defRPr/>
            </a:pPr>
            <a:endParaRPr lang="en-US" sz="28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eaLnBrk="1" hangingPunct="1"/>
            <a:r>
              <a:rPr lang="en" sz="4000" b="1" dirty="0" smtClean="0">
                <a:solidFill>
                  <a:schemeClr val="tx1"/>
                </a:solidFill>
              </a:rPr>
              <a:t>Early inspiratory </a:t>
            </a:r>
            <a:r>
              <a:rPr lang="sr-Latn-RS" sz="4000" b="1" dirty="0" smtClean="0">
                <a:solidFill>
                  <a:schemeClr val="tx1"/>
                </a:solidFill>
              </a:rPr>
              <a:t>crackles</a:t>
            </a:r>
            <a:endParaRPr lang="en" sz="4000" b="1" dirty="0" smtClean="0">
              <a:solidFill>
                <a:schemeClr val="tx1"/>
              </a:solidFill>
            </a:endParaRPr>
          </a:p>
        </p:txBody>
      </p:sp>
      <p:sp>
        <p:nvSpPr>
          <p:cNvPr id="106499" name="Content Placeholder 2"/>
          <p:cNvSpPr>
            <a:spLocks noGrp="1"/>
          </p:cNvSpPr>
          <p:nvPr>
            <p:ph idx="1"/>
          </p:nvPr>
        </p:nvSpPr>
        <p:spPr>
          <a:xfrm>
            <a:off x="457200" y="2640013"/>
            <a:ext cx="8229600" cy="4389437"/>
          </a:xfrm>
        </p:spPr>
        <p:txBody>
          <a:bodyPr/>
          <a:lstStyle/>
          <a:p>
            <a:pPr eaLnBrk="1" hangingPunct="1"/>
            <a:r>
              <a:rPr lang="en" dirty="0" smtClean="0"/>
              <a:t>They appear immediately after inspiration begins</a:t>
            </a:r>
          </a:p>
          <a:p>
            <a:pPr eaLnBrk="1" hangingPunct="1"/>
            <a:r>
              <a:rPr lang="en" dirty="0" smtClean="0"/>
              <a:t>Characteristic of COPD</a:t>
            </a:r>
          </a:p>
          <a:p>
            <a:pPr eaLnBrk="1" hangingPunct="1"/>
            <a:r>
              <a:rPr lang="en" dirty="0" smtClean="0"/>
              <a:t>They disappear after coughing</a:t>
            </a:r>
          </a:p>
          <a:p>
            <a:pPr eaLnBrk="1" hangingPunct="1"/>
            <a:r>
              <a:rPr lang="en" dirty="0" smtClean="0"/>
              <a:t>They may be accompanied by crack</a:t>
            </a:r>
            <a:r>
              <a:rPr lang="sr-Latn-RS" dirty="0" smtClean="0"/>
              <a:t>le</a:t>
            </a:r>
            <a:r>
              <a:rPr lang="en" dirty="0" smtClean="0"/>
              <a:t>s in the expirium</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eaLnBrk="1" hangingPunct="1"/>
            <a:r>
              <a:rPr lang="en" sz="4000" b="1" dirty="0" smtClean="0">
                <a:solidFill>
                  <a:schemeClr val="tx1"/>
                </a:solidFill>
              </a:rPr>
              <a:t>Late inspiratory </a:t>
            </a:r>
            <a:r>
              <a:rPr lang="sr-Latn-RS" sz="4000" b="1" dirty="0" smtClean="0">
                <a:solidFill>
                  <a:schemeClr val="tx1"/>
                </a:solidFill>
              </a:rPr>
              <a:t>crackles</a:t>
            </a:r>
            <a:endParaRPr lang="en" sz="4000" b="1" dirty="0" smtClean="0">
              <a:solidFill>
                <a:schemeClr val="tx1"/>
              </a:solidFill>
            </a:endParaRPr>
          </a:p>
        </p:txBody>
      </p:sp>
      <p:sp>
        <p:nvSpPr>
          <p:cNvPr id="107523" name="Content Placeholder 2"/>
          <p:cNvSpPr>
            <a:spLocks noGrp="1"/>
          </p:cNvSpPr>
          <p:nvPr>
            <p:ph idx="1"/>
          </p:nvPr>
        </p:nvSpPr>
        <p:spPr>
          <a:xfrm>
            <a:off x="179388" y="2711450"/>
            <a:ext cx="8507412" cy="4389438"/>
          </a:xfrm>
        </p:spPr>
        <p:txBody>
          <a:bodyPr/>
          <a:lstStyle/>
          <a:p>
            <a:pPr eaLnBrk="1" hangingPunct="1"/>
            <a:r>
              <a:rPr lang="en" sz="2800" smtClean="0"/>
              <a:t>During the explosive penetration of air in the late phase of inspiration</a:t>
            </a:r>
          </a:p>
          <a:p>
            <a:pPr eaLnBrk="1" hangingPunct="1"/>
            <a:r>
              <a:rPr lang="en" sz="2800" smtClean="0"/>
              <a:t>Most pronounced in the basal parts of the lungs</a:t>
            </a:r>
          </a:p>
          <a:p>
            <a:pPr eaLnBrk="1" hangingPunct="1"/>
            <a:r>
              <a:rPr lang="en" sz="2800" smtClean="0"/>
              <a:t>Interstitial pneumonia, fibrosis, asbestosis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Wisp</Template>
  <TotalTime>5051</TotalTime>
  <Words>4151</Words>
  <Application>Microsoft Office PowerPoint</Application>
  <PresentationFormat>On-screen Show (4:3)</PresentationFormat>
  <Paragraphs>727</Paragraphs>
  <Slides>134</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134</vt:i4>
      </vt:variant>
    </vt:vector>
  </HeadingPairs>
  <TitlesOfParts>
    <vt:vector size="143" baseType="lpstr">
      <vt:lpstr>宋体</vt:lpstr>
      <vt:lpstr>Arial</vt:lpstr>
      <vt:lpstr>Calibri</vt:lpstr>
      <vt:lpstr>Corbel</vt:lpstr>
      <vt:lpstr>楷体_GB2312</vt:lpstr>
      <vt:lpstr>Times New Roman</vt:lpstr>
      <vt:lpstr>Wingdings</vt:lpstr>
      <vt:lpstr>Wingdings 2</vt:lpstr>
      <vt:lpstr>Flow</vt:lpstr>
      <vt:lpstr>PowerPoint Presentation</vt:lpstr>
      <vt:lpstr>Breathing</vt:lpstr>
      <vt:lpstr>Inspirium</vt:lpstr>
      <vt:lpstr>Expirium</vt:lpstr>
      <vt:lpstr>Borders of the chest</vt:lpstr>
      <vt:lpstr>Bone structures of the chest and   topographical orientation</vt:lpstr>
      <vt:lpstr>PowerPoint Presentation</vt:lpstr>
      <vt:lpstr>PowerPoint Presentation</vt:lpstr>
      <vt:lpstr>Back side of the chest </vt:lpstr>
      <vt:lpstr>PowerPoint Presentation</vt:lpstr>
      <vt:lpstr>Lateral position of the chest</vt:lpstr>
      <vt:lpstr>Anatomical orientational lines and concepts on the front side of the chest</vt:lpstr>
      <vt:lpstr>Anatomical lines on the side of the chest</vt:lpstr>
      <vt:lpstr>Anatomical orientational lines and concepts on the back of the chest</vt:lpstr>
      <vt:lpstr>Lung borders on the front side of the chest</vt:lpstr>
      <vt:lpstr>Orientation lines</vt:lpstr>
      <vt:lpstr>PowerPoint Presentation</vt:lpstr>
      <vt:lpstr>Anatomy of the lungs</vt:lpstr>
      <vt:lpstr>Chest examination</vt:lpstr>
      <vt:lpstr>Inspection</vt:lpstr>
      <vt:lpstr>Chest shape</vt:lpstr>
      <vt:lpstr>PowerPoint Presentation</vt:lpstr>
      <vt:lpstr>Symmetry of the chest structures</vt:lpstr>
      <vt:lpstr>Deformities of the chest,  altered position of the spinal column</vt:lpstr>
      <vt:lpstr>PowerPoint Presentation</vt:lpstr>
      <vt:lpstr>PowerPoint Presentation</vt:lpstr>
      <vt:lpstr>PowerPoint Presentation</vt:lpstr>
      <vt:lpstr>PowerPoint Presentation</vt:lpstr>
      <vt:lpstr>Changes in position and shape of the sternum</vt:lpstr>
      <vt:lpstr>Changes in sternum</vt:lpstr>
      <vt:lpstr>PowerPoint Presentation</vt:lpstr>
      <vt:lpstr>Change in the position of the ribs</vt:lpstr>
      <vt:lpstr>Change in the position of the ribs</vt:lpstr>
      <vt:lpstr>Deformities of the soft tissues</vt:lpstr>
      <vt:lpstr>Expressed venous collaterals</vt:lpstr>
      <vt:lpstr>Spider nevi</vt:lpstr>
      <vt:lpstr>Breast tumor</vt:lpstr>
      <vt:lpstr>PowerPoint Presentation</vt:lpstr>
      <vt:lpstr>  Breast palpation</vt:lpstr>
      <vt:lpstr>Breast palpation</vt:lpstr>
      <vt:lpstr>PowerPoint Presentation</vt:lpstr>
      <vt:lpstr>PowerPoint Presentation</vt:lpstr>
      <vt:lpstr>Cyanosis</vt:lpstr>
      <vt:lpstr>PowerPoint Presentation</vt:lpstr>
      <vt:lpstr>PowerPoint Presentation</vt:lpstr>
      <vt:lpstr>Peripheral cyanosis</vt:lpstr>
      <vt:lpstr>PowerPoint Presentation</vt:lpstr>
      <vt:lpstr>Finger clubbing</vt:lpstr>
      <vt:lpstr>PowerPoint Presentation</vt:lpstr>
      <vt:lpstr>Finger clubbing is seen in:</vt:lpstr>
      <vt:lpstr>Nutrition</vt:lpstr>
      <vt:lpstr>Reduced body mass</vt:lpstr>
      <vt:lpstr>Increased body mass</vt:lpstr>
      <vt:lpstr>PowerPoint Presentation</vt:lpstr>
      <vt:lpstr>Normal breathing  Eupnea</vt:lpstr>
      <vt:lpstr>Respiratory frequency</vt:lpstr>
      <vt:lpstr>Rapid breathing  Tachypnea</vt:lpstr>
      <vt:lpstr>PowerPoint Presentation</vt:lpstr>
      <vt:lpstr>Slow motion breathing  Bradypnea </vt:lpstr>
      <vt:lpstr>Hyperventilation - hyperpnea</vt:lpstr>
      <vt:lpstr>Pathological types of breathing</vt:lpstr>
      <vt:lpstr>Cheyne-Stokes breathing</vt:lpstr>
      <vt:lpstr>PowerPoint Presentation</vt:lpstr>
      <vt:lpstr>Byot breathing</vt:lpstr>
      <vt:lpstr>Kussmaul breathing</vt:lpstr>
      <vt:lpstr>PowerPoint Presentation</vt:lpstr>
      <vt:lpstr>Chest examination</vt:lpstr>
      <vt:lpstr>Palpation of the chest</vt:lpstr>
      <vt:lpstr>Dislocation of the trachea</vt:lpstr>
      <vt:lpstr>PowerPoint Presentation</vt:lpstr>
      <vt:lpstr>PowerPoint Presentation</vt:lpstr>
      <vt:lpstr>Palpation of the chest :</vt:lpstr>
      <vt:lpstr>Palpation of the chest</vt:lpstr>
      <vt:lpstr>PowerPoint Presentation</vt:lpstr>
      <vt:lpstr>PowerPoint Presentation</vt:lpstr>
      <vt:lpstr>Percussion of the chest</vt:lpstr>
      <vt:lpstr>PowerPoint Presentation</vt:lpstr>
      <vt:lpstr>Orientation lines for percussion: </vt:lpstr>
      <vt:lpstr>PowerPoint Presentation</vt:lpstr>
      <vt:lpstr>PowerPoint Presentation</vt:lpstr>
      <vt:lpstr>Types of the percussion sound</vt:lpstr>
      <vt:lpstr>Types of the percussion sound</vt:lpstr>
      <vt:lpstr>Types of percussion</vt:lpstr>
      <vt:lpstr>The borders of the lungs</vt:lpstr>
      <vt:lpstr>PowerPoint Presentation</vt:lpstr>
      <vt:lpstr>Auscultation of the lungs</vt:lpstr>
      <vt:lpstr>Auscultation of the lungs</vt:lpstr>
      <vt:lpstr>Auscultation points</vt:lpstr>
      <vt:lpstr>Auscultatory sound</vt:lpstr>
      <vt:lpstr>Breathing sound</vt:lpstr>
      <vt:lpstr>Normal respiratory sound</vt:lpstr>
      <vt:lpstr>Bronchial respiratory sound</vt:lpstr>
      <vt:lpstr>Bronchovesicular respiratory murmur</vt:lpstr>
      <vt:lpstr>Spoken sounds</vt:lpstr>
      <vt:lpstr>Bronchophonia and pectoriloquy </vt:lpstr>
      <vt:lpstr>Accompanying sounds</vt:lpstr>
      <vt:lpstr>Discontinuous breathing sounds  Crackles</vt:lpstr>
      <vt:lpstr>Early inspiratory crackles</vt:lpstr>
      <vt:lpstr>Late inspiratory crackles</vt:lpstr>
      <vt:lpstr>Continuous lung sounds</vt:lpstr>
      <vt:lpstr>Pleural friction</vt:lpstr>
      <vt:lpstr>PowerPoint Presentation</vt:lpstr>
      <vt:lpstr>Basic respiratory symptoms</vt:lpstr>
      <vt:lpstr>Symptoms of the diseases</vt:lpstr>
      <vt:lpstr>Cough</vt:lpstr>
      <vt:lpstr>Main causes</vt:lpstr>
      <vt:lpstr>Main causes</vt:lpstr>
      <vt:lpstr>Other causes</vt:lpstr>
      <vt:lpstr>Sputum</vt:lpstr>
      <vt:lpstr>Appearance of the sputum</vt:lpstr>
      <vt:lpstr>PowerPoint Presentation</vt:lpstr>
      <vt:lpstr>Hemoptysis</vt:lpstr>
      <vt:lpstr>Causes for hemoptysis</vt:lpstr>
      <vt:lpstr> Dyspnea – Difficult breathing</vt:lpstr>
      <vt:lpstr>Dyspnoea  " Thirst for air " </vt:lpstr>
      <vt:lpstr>Inspiratory dyspnea</vt:lpstr>
      <vt:lpstr>Expiratory dyspnea</vt:lpstr>
      <vt:lpstr>Orthopnea</vt:lpstr>
      <vt:lpstr>PowerPoint Presentation</vt:lpstr>
      <vt:lpstr>Chest pain</vt:lpstr>
      <vt:lpstr>Chest pain </vt:lpstr>
      <vt:lpstr>Causes for chest pain </vt:lpstr>
      <vt:lpstr>Causes for chest pain</vt:lpstr>
      <vt:lpstr>Diagnostics of the chest pain</vt:lpstr>
      <vt:lpstr>Clinical signs                                      </vt:lpstr>
      <vt:lpstr>Additional tests</vt:lpstr>
      <vt:lpstr>PowerPoint Presentation</vt:lpstr>
      <vt:lpstr>Bronchoscopy</vt:lpstr>
      <vt:lpstr>Pleural puncture</vt:lpstr>
      <vt:lpstr>Pleural puncture</vt:lpstr>
      <vt:lpstr>Pleural puncture</vt:lpstr>
      <vt:lpstr>Pleural effusion</vt:lpstr>
      <vt:lpstr>PowerPoint Presentation</vt:lpstr>
      <vt:lpstr>Pulse oximetry</vt:lpstr>
    </vt:vector>
  </TitlesOfParts>
  <Company>LUHS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Lung Examination: Abnormal</dc:title>
  <dc:creator>LUHS</dc:creator>
  <cp:lastModifiedBy>Microsoft account</cp:lastModifiedBy>
  <cp:revision>136</cp:revision>
  <dcterms:created xsi:type="dcterms:W3CDTF">2002-11-21T20:51:33Z</dcterms:created>
  <dcterms:modified xsi:type="dcterms:W3CDTF">2024-03-29T06:41:34Z</dcterms:modified>
</cp:coreProperties>
</file>